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7" r:id="rId5"/>
    <p:sldId id="259" r:id="rId6"/>
    <p:sldId id="261" r:id="rId7"/>
    <p:sldId id="271" r:id="rId8"/>
    <p:sldId id="272" r:id="rId9"/>
    <p:sldId id="262" r:id="rId10"/>
    <p:sldId id="265" r:id="rId11"/>
    <p:sldId id="260" r:id="rId1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4D31-438B-9E4B-43FF-EDE9D693C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D2655-F6AC-85FD-9F4D-B1273C8B8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83CFA-715E-7742-8954-74F9D562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C25A3-B88C-2E9F-FF66-AE623678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4197E-D90D-13F6-7D01-057E64F6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14610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7893-E02D-9635-2E2F-E2D4885E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E4153-0F44-21AF-517B-E4E60574E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760EB-8313-57E8-B783-6A3BD4F6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C957E-227F-991A-8E8B-AA70A1C3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64FC-C407-424E-7BB2-88D072F9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6453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D55F43-8F79-67E0-B8BF-680F8AC8C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08EB9-EE56-0674-2CC2-6FDD29F14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68C8-F02F-8BC8-251B-F083311F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9E6CB-377F-7BC6-0E09-F2EF3776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51813-D07E-CFF7-B1C8-C3755DB8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682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CB29E-9B66-16CB-11A5-BCD0A1E9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E07B-2034-BD2D-F9BC-D8673D699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177AE-36F3-C00D-B068-C874BBC6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FE129-DE35-3A36-63EA-5FCA5AE5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79481-6321-C5E1-83BC-F3C9804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465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A2B0-AE6D-CD41-1D10-E48F72854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14959-833B-EBB5-BF0D-85771B62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90514-7D31-DE31-631B-7F5479FC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D5CB0-B804-308C-69B7-2192D85B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167A7-E85D-4D6F-69E5-CCC3529C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601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83E7-EDBC-092D-EA64-55B58EBC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7B80A-A87D-5BC4-BE04-9FAE583BC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B047E-DBCF-02F3-0AB0-E1FD57252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93128-6F57-F98F-F918-DEFFBCA4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47362-D0D1-FBFA-77EC-1B3BD969D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7D61F-751C-B269-BDED-69632B9F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3019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38E9-F2EC-8088-DA36-6F447CF1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34B47-333B-5C28-8AB4-6D4E469C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5452-C78E-E29D-E9A4-EB257F825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D1746-ED02-3E5A-204F-B3C371DC7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A3B9B-D5EB-D547-6779-0A4B571C6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90E2A-A03E-8581-00AC-81B7FB61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69208-B47D-667F-FDD1-5686BD63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7457-2529-7C3F-06F8-38B5D809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400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8A61-0093-D6F8-0A50-DAC0F673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55AB4-301D-BD91-70C6-D6698FA4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02E8D-816C-C0AC-1BFA-CC495949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2EBF7-7F81-2385-ADB3-0ACD3528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166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A5AE4-1B47-AC66-19B9-591F3DF1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8B559-EA4B-5B06-BEB2-58FCFA83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599BB-1AED-161E-5951-5275FA33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364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8A57-2D18-959B-B9B0-635FCA1A4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EB19-B431-6F25-6707-4917496A3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1D9E1-2E2F-427C-BE1E-899BDCAD8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FD2A2-26DF-0A71-0C05-20B8B048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92155-786A-2A34-A239-3606DA6B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BC228-5C3D-6B4D-02B6-74C80BAD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8933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9CB97-12DD-5621-1995-72D7C6FA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A9C87-41C3-5518-4BCA-602843470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6F4E5-A92E-985C-AFD4-FA9D108B3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C93D4-33DE-CD32-CF06-1EB0DC48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EA1B0-F1D2-EEBA-78BC-03926579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E215C-37E9-DFB1-74C3-0A209924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428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18A61-7C84-093F-DA07-A00CB60A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E4013-8B9C-CF49-225D-5FC84F03C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0E005-7894-78E6-849B-E025F0DAE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C1164-CCFA-41D8-9E40-2374BE25652C}" type="datetimeFigureOut">
              <a:rPr lang="bg-BG" smtClean="0"/>
              <a:t>13.6.2025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BFCE2-8A1E-C444-FF58-59F47B4C6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D8C01-558B-250E-2A73-0F5F40641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BE560-1E6A-4F70-BBAC-56657855BE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9979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1B75-AD54-36C6-262D-7094E8C15B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b="1" dirty="0"/>
              <a:t>Доказателствено ориентиран подход при избора на инструменти за стратегическо планиране на ОСП в България</a:t>
            </a:r>
            <a:endParaRPr lang="bg-BG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CCFE2-0372-6CD0-EFFB-530E38E189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           Божидар Иванов </a:t>
            </a:r>
          </a:p>
          <a:p>
            <a:r>
              <a:rPr lang="bg-BG" dirty="0"/>
              <a:t>	Даниела Цвяткова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4D5BA-4A9C-9DC2-EC23-743E52B7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10" y="-17688"/>
            <a:ext cx="1133954" cy="114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32EBA-7E07-E793-DDE8-DB386173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858" y="6170459"/>
            <a:ext cx="996782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"/>
    </mc:Choice>
    <mc:Fallback xmlns="">
      <p:transition spd="slow" advTm="15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E7E3D1-6B8E-A4F8-8340-2B5453BF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  <a:p>
            <a:endParaRPr lang="bg-B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E1F9F-4BEE-C5F7-462C-F915A0B9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3" y="1449238"/>
            <a:ext cx="6771736" cy="38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732094-E1AB-98FB-7260-9FCEC426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r>
              <a:rPr lang="bg-BG" dirty="0"/>
              <a:t>Благодаря! </a:t>
            </a:r>
          </a:p>
        </p:txBody>
      </p:sp>
    </p:spTree>
    <p:extLst>
      <p:ext uri="{BB962C8B-B14F-4D97-AF65-F5344CB8AC3E}">
        <p14:creationId xmlns:p14="http://schemas.microsoft.com/office/powerpoint/2010/main" val="168458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658B1E-6216-6A09-C86D-8EA6B4A8D217}"/>
              </a:ext>
            </a:extLst>
          </p:cNvPr>
          <p:cNvSpPr txBox="1"/>
          <p:nvPr/>
        </p:nvSpPr>
        <p:spPr>
          <a:xfrm>
            <a:off x="2777706" y="3028197"/>
            <a:ext cx="71577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Innovative Toolbox empowering effective CAP governance towards EU ambitions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535D9-E5AF-AC07-0A7E-D28E6FD56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887" y="1442947"/>
            <a:ext cx="5132717" cy="98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46573-2AFD-6E2C-7EAF-EDEDD006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12" y="4700964"/>
            <a:ext cx="1133954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"/>
    </mc:Choice>
    <mc:Fallback xmlns="">
      <p:transition spd="slow" advTm="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732094-E1AB-98FB-7260-9FCEC426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343" y="158091"/>
            <a:ext cx="10515600" cy="1325563"/>
          </a:xfrm>
        </p:spPr>
        <p:txBody>
          <a:bodyPr/>
          <a:lstStyle/>
          <a:p>
            <a:r>
              <a:rPr lang="bg-BG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E7E3D1-6B8E-A4F8-8340-2B5453BF2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184"/>
            <a:ext cx="10515600" cy="439402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Проектът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подкрепя държавите-членки на ЕС при разработването и мониторинга на техните стратегически планове за ОСП в отговор на предизвикателствата на новата рамка на ОСП. Като част от тези усилия проектът поддържа  инструменти и методологии, използвани от държавите-членки за проектиране и прилагане на различни политики.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Tools4CAP и всички  държажи в консорциума постигат значителен напредък в осигуряването на подходящи инструменти за вземащите решения по Общата селскостопанска политика (ОСП), за да могат да се спазят изискванията от страна на бенефициентите.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Принципи на процесите на изготвяне на политики в областта на </a:t>
            </a:r>
            <a:r>
              <a:rPr lang="bg-BG" sz="4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СП:</a:t>
            </a: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Изготвяне на политики, основани на доказателства</a:t>
            </a: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Прозрачност при вземането на решения</a:t>
            </a: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Приобщаващо ангажиране на заинтересованите страни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Гъвкавост и адаптивност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Отчетност и мониторинг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Съгласуваност с Европейската зелена сделка и целите за устойчиво развитие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Ефективност и рентабилност</a:t>
            </a: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endParaRPr lang="bg-B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FD9BC-75C5-16D0-D2DA-765B03BD6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14" y="38954"/>
            <a:ext cx="2778271" cy="1391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AA6C7-D7E6-FD9E-0284-F978493CE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565" y="-24517"/>
            <a:ext cx="3804249" cy="1454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4AE42-3081-87F9-DF7D-39A48C7C2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031" y="1408002"/>
            <a:ext cx="819510" cy="4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"/>
    </mc:Choice>
    <mc:Fallback xmlns="">
      <p:transition spd="slow" advTm="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732094-E1AB-98FB-7260-9FCEC426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dirty="0"/>
            </a:br>
            <a:endParaRPr lang="bg-B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7EACE-037A-2780-7903-8A5AD05A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698"/>
            <a:ext cx="10515600" cy="49692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Представеният доклад цели да докаже, че SWOT анализа в земеделието</a:t>
            </a:r>
            <a:r>
              <a:rPr lang="en-US" dirty="0"/>
              <a:t> e </a:t>
            </a:r>
            <a:r>
              <a:rPr lang="ru-RU" dirty="0"/>
              <a:t>подход  включващ различни статистически методи и източници на данни за аграрната среда, е подходящ инструмент за стратегическо планиране. По-нови изследванияпоказват как SWOT анализът може да се използва в различни контексти – от бизнес стратегии до политики за устойчиво развитие.</a:t>
            </a:r>
            <a:r>
              <a:rPr lang="en-US" dirty="0"/>
              <a:t> </a:t>
            </a:r>
            <a:r>
              <a:rPr lang="ru-RU" dirty="0"/>
              <a:t>Очертаването на  силните и слабите страни на България за развитие на земеделието и селските райони, е основен инструментариум за подпомагане при приоритизирането на нуждите и вземането на стратегичаски решения, които основно се фокусират върху предлагане на сценарии, интервенции или въздействия.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"/>
    </mc:Choice>
    <mc:Fallback xmlns="">
      <p:transition spd="slow" advTm="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732094-E1AB-98FB-7260-9FCEC426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Методът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AHP </a:t>
            </a:r>
            <a:endParaRPr lang="bg-BG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D1DF2F-EBC4-4393-D4B0-8C6BA222F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AHP </a:t>
            </a:r>
            <a:r>
              <a:rPr lang="ru-RU" dirty="0"/>
              <a:t>е мощен инструмент за многокритериално вземане на</a:t>
            </a:r>
            <a:r>
              <a:rPr lang="en-US" dirty="0"/>
              <a:t> </a:t>
            </a:r>
            <a:r>
              <a:rPr lang="bg-BG" dirty="0"/>
              <a:t>важни стратегически</a:t>
            </a:r>
            <a:r>
              <a:rPr lang="ru-RU" dirty="0"/>
              <a:t> решения</a:t>
            </a:r>
            <a:r>
              <a:rPr lang="en-US" dirty="0"/>
              <a:t>. </a:t>
            </a:r>
            <a:r>
              <a:rPr lang="ru-RU" dirty="0"/>
              <a:t>Той дава възможност за класифициране и избор на алтернативи, като използва йерархична структура. Където j е елементът закойто се желае да се и изчисли приоритетът, i е елементът, взет като основа за сравнението, aiji е стойността на алтернатива i с алтернативи  j, и prji е приоритетът на алтернатива j спрямо разглеждания критерий.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E0A62-07B5-FA3E-414D-C8D60AB6D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68" y="4623757"/>
            <a:ext cx="4113249" cy="1302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951F9-3CB0-7AC3-A3A1-06535930C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29" y="4683314"/>
            <a:ext cx="5029636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"/>
    </mc:Choice>
    <mc:Fallback xmlns="">
      <p:transition spd="slow" advTm="3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732094-E1AB-98FB-7260-9FCEC426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276"/>
            <a:ext cx="10515600" cy="897148"/>
          </a:xfrm>
        </p:spPr>
        <p:txBody>
          <a:bodyPr>
            <a:noAutofit/>
          </a:bodyPr>
          <a:lstStyle/>
          <a:p>
            <a:pPr algn="ctr"/>
            <a:r>
              <a:rPr lang="bg-BG" sz="3200" dirty="0"/>
              <a:t>Методът </a:t>
            </a:r>
            <a:r>
              <a:rPr lang="en-US" sz="3200" dirty="0"/>
              <a:t>AHP</a:t>
            </a:r>
            <a:r>
              <a:rPr lang="bg-BG" sz="3200" dirty="0"/>
              <a:t> и </a:t>
            </a:r>
            <a:r>
              <a:rPr lang="en-US" sz="3200" dirty="0"/>
              <a:t>SWOT  </a:t>
            </a:r>
            <a:r>
              <a:rPr lang="bg-BG" sz="3200" dirty="0"/>
              <a:t>анализа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3D3714-8D78-D12D-348B-D7A18F250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3290" y="1130060"/>
            <a:ext cx="7801155" cy="487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"/>
    </mc:Choice>
    <mc:Fallback xmlns="">
      <p:transition spd="slow" advTm="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5D08-3460-708F-3B3B-F11EDB64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Силни страни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A6A025-0357-9293-BD5D-393AB0DC6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178" y="2007526"/>
            <a:ext cx="7004648" cy="35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8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BFEA-CE65-50B5-FE72-4B3929A0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Слаби страни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4420B1-D78D-9E7A-74C2-353712605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7486" y="2455824"/>
            <a:ext cx="5934973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732094-E1AB-98FB-7260-9FCEC426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200" dirty="0"/>
              <a:t>Стратегическо приоритизиране при ОСП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8A9580-7E37-9B8E-5CD0-310685965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6439" y="2053087"/>
            <a:ext cx="8384874" cy="31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"/>
    </mc:Choice>
    <mc:Fallback xmlns="">
      <p:transition spd="slow" advTm="863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313</TotalTime>
  <Words>358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Доказателствено ориентиран подход при избора на инструменти за стратегическо планиране на ОСП в България</vt:lpstr>
      <vt:lpstr>PowerPoint Presentation</vt:lpstr>
      <vt:lpstr> </vt:lpstr>
      <vt:lpstr> </vt:lpstr>
      <vt:lpstr> Методът AHP </vt:lpstr>
      <vt:lpstr>Методът AHP и SWOT  анализа </vt:lpstr>
      <vt:lpstr>Силни страни </vt:lpstr>
      <vt:lpstr>Слаби страни </vt:lpstr>
      <vt:lpstr>Стратегическо приоритизиране при ОСП </vt:lpstr>
      <vt:lpstr>PowerPoint Presentation</vt:lpstr>
      <vt:lpstr>        Благодаря!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created xsi:type="dcterms:W3CDTF">2023-12-13T10:54:06Z</dcterms:created>
  <dcterms:modified xsi:type="dcterms:W3CDTF">2025-06-13T09:59:03Z</dcterms:modified>
</cp:coreProperties>
</file>