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88" r:id="rId2"/>
    <p:sldId id="295" r:id="rId3"/>
    <p:sldId id="293" r:id="rId4"/>
    <p:sldId id="289" r:id="rId5"/>
    <p:sldId id="290" r:id="rId6"/>
    <p:sldId id="291" r:id="rId7"/>
    <p:sldId id="294" r:id="rId8"/>
  </p:sldIdLst>
  <p:sldSz cx="9144000" cy="6858000" type="screen4x3"/>
  <p:notesSz cx="6834188" cy="9979025"/>
  <p:embeddedFontLst>
    <p:embeddedFont>
      <p:font typeface="Gill Sans" panose="020B0604020202020204" charset="0"/>
      <p:regular r:id="rId10"/>
      <p:bold r:id="rId11"/>
    </p:embeddedFont>
    <p:embeddedFont>
      <p:font typeface="Open Sans" panose="020B0606030504020204" pitchFamily="3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13" autoAdjust="0"/>
  </p:normalViewPr>
  <p:slideViewPr>
    <p:cSldViewPr snapToGrid="0">
      <p:cViewPr varScale="1">
        <p:scale>
          <a:sx n="61" d="100"/>
          <a:sy n="61" d="100"/>
        </p:scale>
        <p:origin x="20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227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71913" y="0"/>
            <a:ext cx="2960687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3163" y="1247775"/>
            <a:ext cx="4489450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4213" y="4802188"/>
            <a:ext cx="5467350" cy="392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78963"/>
            <a:ext cx="2962275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sz="2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11"/>
          <p:cNvSpPr/>
          <p:nvPr/>
        </p:nvSpPr>
        <p:spPr>
          <a:xfrm rot="-2131329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sz="21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AD6AA-7ED1-0833-9640-94503F5C9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8392" y="196646"/>
            <a:ext cx="6005169" cy="845574"/>
          </a:xfrm>
        </p:spPr>
        <p:txBody>
          <a:bodyPr/>
          <a:lstStyle/>
          <a:p>
            <a:r>
              <a:rPr lang="bg-BG" sz="2400" dirty="0"/>
              <a:t>            </a:t>
            </a:r>
            <a:endParaRPr lang="bg-BG" sz="1600" dirty="0"/>
          </a:p>
          <a:p>
            <a:r>
              <a:rPr lang="bg-BG" sz="1600" dirty="0"/>
              <a:t>                                </a:t>
            </a:r>
            <a:r>
              <a:rPr lang="bg-BG" sz="1600" b="1" dirty="0"/>
              <a:t>П Р О Г Р А М А</a:t>
            </a:r>
          </a:p>
          <a:p>
            <a:r>
              <a:rPr lang="bg-BG" sz="1600" dirty="0"/>
              <a:t> Работна среща /семинар/ по Проекта </a:t>
            </a:r>
            <a:r>
              <a:rPr lang="en-US" sz="1600" dirty="0"/>
              <a:t>GREENBASE</a:t>
            </a:r>
            <a:endParaRPr lang="bg-BG" sz="1600" dirty="0"/>
          </a:p>
          <a:p>
            <a:r>
              <a:rPr lang="bg-BG" sz="1600" dirty="0"/>
              <a:t> ФНИ - МОН                   Вършец 20 -21 март 2025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FEB11-E0E5-F337-ABCC-D5E6CB934BC2}"/>
              </a:ext>
            </a:extLst>
          </p:cNvPr>
          <p:cNvSpPr txBox="1"/>
          <p:nvPr/>
        </p:nvSpPr>
        <p:spPr>
          <a:xfrm>
            <a:off x="2809187" y="1042220"/>
            <a:ext cx="577437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-Пристигане и настаняване и обяд на участниците</a:t>
            </a:r>
          </a:p>
          <a:p>
            <a:r>
              <a:rPr lang="ru-RU" dirty="0"/>
              <a:t> /12.00 на 20.03.25/ </a:t>
            </a:r>
            <a:br>
              <a:rPr lang="ru-RU" dirty="0"/>
            </a:br>
            <a:br>
              <a:rPr lang="ru-RU" b="1" dirty="0"/>
            </a:br>
            <a:r>
              <a:rPr lang="ru-RU" b="1" dirty="0"/>
              <a:t> Дневен ред на работна среща /семинар/</a:t>
            </a:r>
          </a:p>
          <a:p>
            <a:r>
              <a:rPr lang="ru-RU" b="1" dirty="0"/>
              <a:t> </a:t>
            </a:r>
            <a:r>
              <a:rPr lang="ru-RU" dirty="0"/>
              <a:t>конферентна зала на хотел „Ата“ /13.30-17.30 ч, 20.03.25/</a:t>
            </a:r>
            <a:br>
              <a:rPr lang="ru-RU" dirty="0"/>
            </a:br>
            <a:r>
              <a:rPr lang="ru-RU" dirty="0"/>
              <a:t>                               </a:t>
            </a:r>
          </a:p>
          <a:p>
            <a:pPr marL="342900" indent="-342900">
              <a:buAutoNum type="arabicPeriod"/>
            </a:pPr>
            <a:r>
              <a:rPr lang="ru-RU" dirty="0"/>
              <a:t>Отчет на дейностите и резултатите от Първи етап  </a:t>
            </a:r>
          </a:p>
          <a:p>
            <a:r>
              <a:rPr lang="ru-RU" dirty="0"/>
              <a:t>/проф.д-р Румен Попов и проф.д-р Божидар Иванов</a:t>
            </a:r>
            <a:r>
              <a:rPr lang="en-US" dirty="0"/>
              <a:t>. </a:t>
            </a:r>
            <a:r>
              <a:rPr lang="ru-RU" dirty="0"/>
              <a:t>ИАИ/</a:t>
            </a:r>
            <a:br>
              <a:rPr lang="ru-RU" dirty="0"/>
            </a:br>
            <a:endParaRPr lang="ru-RU" dirty="0"/>
          </a:p>
          <a:p>
            <a:r>
              <a:rPr lang="ru-RU" dirty="0"/>
              <a:t>2. Представяне на Иконометричен  модел, за разработване на стохастични анализи</a:t>
            </a:r>
            <a:r>
              <a:rPr lang="en-US" dirty="0"/>
              <a:t> </a:t>
            </a:r>
            <a:r>
              <a:rPr lang="bg-BG" dirty="0"/>
              <a:t>/</a:t>
            </a:r>
            <a:r>
              <a:rPr lang="ru-RU" dirty="0"/>
              <a:t>проф.д-р Божидар Иванов/</a:t>
            </a:r>
          </a:p>
          <a:p>
            <a:endParaRPr lang="ru-RU" dirty="0"/>
          </a:p>
          <a:p>
            <a:r>
              <a:rPr lang="ru-RU" dirty="0"/>
              <a:t>3. Разпределяне на работата по пакети и дейности от Етап 2, </a:t>
            </a:r>
            <a:endParaRPr lang="en-US" dirty="0"/>
          </a:p>
          <a:p>
            <a:r>
              <a:rPr lang="ru-RU" dirty="0"/>
              <a:t>със срокове и отговорници /ръководителите на пакети/ 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bg-BG" dirty="0"/>
              <a:t>Дискусия. </a:t>
            </a:r>
            <a:r>
              <a:rPr lang="ru-RU" dirty="0"/>
              <a:t>Разни: Обсъждания по Новата визия на ЕК за </a:t>
            </a:r>
          </a:p>
          <a:p>
            <a:r>
              <a:rPr lang="ru-RU" dirty="0"/>
              <a:t>ОСП и Зелената сделка 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Линк към обобщението в Уебсайта на ИАИ за Първия етап:</a:t>
            </a:r>
            <a:br>
              <a:rPr lang="ru-RU" b="1" dirty="0"/>
            </a:br>
            <a:r>
              <a:rPr lang="ru-RU" b="1" dirty="0"/>
              <a:t>/www.iae-bg.com/11897-2, Категория «Зелено», с допълване</a:t>
            </a:r>
          </a:p>
          <a:p>
            <a:endParaRPr lang="ru-RU" dirty="0"/>
          </a:p>
          <a:p>
            <a:r>
              <a:rPr lang="ru-RU" dirty="0"/>
              <a:t>-Работна вечеря, 20.00 ч., 20.03.25 /ресторант на хотел «Ата»</a:t>
            </a:r>
          </a:p>
          <a:p>
            <a:r>
              <a:rPr lang="ru-RU" dirty="0"/>
              <a:t>-Работна закуска /21.03.25/ и неформални обсъждания на бъдещата работа от Втори етап, 8.00 часа, 21.03.25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DC6A8-7B9B-C059-D6B9-0056BDD99939}"/>
              </a:ext>
            </a:extLst>
          </p:cNvPr>
          <p:cNvSpPr txBox="1"/>
          <p:nvPr/>
        </p:nvSpPr>
        <p:spPr>
          <a:xfrm flipH="1">
            <a:off x="0" y="62367"/>
            <a:ext cx="22546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ru-RU" b="0" i="0">
                <a:effectLst/>
                <a:latin typeface="Open Sans" panose="020B0606030504020204" pitchFamily="34" charset="0"/>
              </a:rPr>
              <a:t>П</a:t>
            </a:r>
            <a:r>
              <a:rPr lang="ru-RU" b="1" i="0">
                <a:effectLst/>
                <a:latin typeface="inherit"/>
              </a:rPr>
              <a:t>роект </a:t>
            </a:r>
            <a:r>
              <a:rPr lang="ru-RU" b="1" i="0" dirty="0">
                <a:effectLst/>
                <a:latin typeface="inherit"/>
              </a:rPr>
              <a:t>„Стохастичен анализ на перспективите и ефектите от Зелената сделка в българското земеделие – GREENBASE“.</a:t>
            </a:r>
            <a:endParaRPr lang="ru-RU" b="0" i="0" dirty="0"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1" i="0" dirty="0">
                <a:effectLst/>
                <a:latin typeface="inherit"/>
              </a:rPr>
              <a:t>Договор № КП – 06 – Н 66/3 от 13.12.2022 г. ФНИ-МОН</a:t>
            </a:r>
          </a:p>
          <a:p>
            <a:pPr algn="l" fontAlgn="base"/>
            <a:endParaRPr lang="ru-RU" b="1" dirty="0">
              <a:latin typeface="inherit"/>
            </a:endParaRPr>
          </a:p>
          <a:p>
            <a:pPr algn="l" fontAlgn="base"/>
            <a:endParaRPr lang="ru-RU" b="1" i="0" dirty="0">
              <a:effectLst/>
              <a:latin typeface="inherit"/>
            </a:endParaRPr>
          </a:p>
          <a:p>
            <a:pPr algn="l" fontAlgn="base"/>
            <a:endParaRPr lang="ru-RU" b="1" dirty="0">
              <a:latin typeface="inherit"/>
            </a:endParaRPr>
          </a:p>
          <a:p>
            <a:pPr algn="l" fontAlgn="base"/>
            <a:endParaRPr lang="ru-RU" b="1" i="0" dirty="0">
              <a:effectLst/>
              <a:latin typeface="inherit"/>
            </a:endParaRPr>
          </a:p>
          <a:p>
            <a:pPr algn="l" fontAlgn="base"/>
            <a:endParaRPr lang="ru-RU" b="1" dirty="0">
              <a:latin typeface="inherit"/>
            </a:endParaRPr>
          </a:p>
          <a:p>
            <a:pPr algn="l" fontAlgn="base"/>
            <a:r>
              <a:rPr lang="ru-RU" b="1" dirty="0">
                <a:latin typeface="inherit"/>
              </a:rPr>
              <a:t>Партньори:Институт по аграрна икономика, УНСС, Аграрен университет – Пловдив, НБУ, Институт по лозарство и винарство – Плевен, Институт по почвознание, агротехнологии и защита на растенията „Н. Пушкаров“, Институт по животновъдни науки, Костинброд.</a:t>
            </a:r>
            <a:endParaRPr lang="ru-RU" b="1" i="0" dirty="0">
              <a:effectLst/>
              <a:latin typeface="inherit"/>
            </a:endParaRPr>
          </a:p>
          <a:p>
            <a:pPr algn="l" fontAlgn="base"/>
            <a:endParaRPr lang="ru-RU" b="1" dirty="0">
              <a:latin typeface="inherit"/>
            </a:endParaRPr>
          </a:p>
          <a:p>
            <a:pPr algn="l" fontAlgn="base"/>
            <a:endParaRPr lang="ru-RU" b="1" i="0" dirty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8848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CDA2-7D54-46F2-BE01-83E1CAB2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DCD9-66CF-2D6E-6DD5-D8FB468FA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742CF-911E-68D5-9A64-8A8B5C9F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0"/>
            <a:ext cx="7980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5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CD763-B306-3B53-E0D6-A0856EAF5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73130-2964-722E-C1BF-E968234DA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8392" y="196646"/>
            <a:ext cx="6005169" cy="845574"/>
          </a:xfrm>
        </p:spPr>
        <p:txBody>
          <a:bodyPr/>
          <a:lstStyle/>
          <a:p>
            <a:r>
              <a:rPr lang="bg-BG" sz="2400" dirty="0"/>
              <a:t>            </a:t>
            </a:r>
            <a:endParaRPr lang="bg-BG" sz="1600" dirty="0"/>
          </a:p>
          <a:p>
            <a:r>
              <a:rPr lang="bg-BG" sz="1600" dirty="0"/>
              <a:t>                                </a:t>
            </a:r>
            <a:r>
              <a:rPr lang="bg-BG" sz="1600" b="1" dirty="0"/>
              <a:t>П Р О Г Р А М А</a:t>
            </a:r>
          </a:p>
          <a:p>
            <a:r>
              <a:rPr lang="bg-BG" sz="1600" dirty="0"/>
              <a:t> Работна среща /семинар/ по Проекта </a:t>
            </a:r>
            <a:r>
              <a:rPr lang="en-US" sz="1600" dirty="0"/>
              <a:t>GREENBASE</a:t>
            </a:r>
            <a:endParaRPr lang="bg-BG" sz="1600" dirty="0"/>
          </a:p>
          <a:p>
            <a:r>
              <a:rPr lang="bg-BG" sz="1600" dirty="0"/>
              <a:t> ФНИ - МОН                   Вършец 20 -21 март 2025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557B0-8C48-DFBD-4BE9-1A0D843EF2EF}"/>
              </a:ext>
            </a:extLst>
          </p:cNvPr>
          <p:cNvSpPr txBox="1"/>
          <p:nvPr/>
        </p:nvSpPr>
        <p:spPr>
          <a:xfrm>
            <a:off x="2837467" y="1244338"/>
            <a:ext cx="574609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Настаняване и обяд на участниците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/12.00 на 20.03.25/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Дневен ред на работна среща /семинар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конферентна зала на хотел „Ата“ /13.30-17.30 ч, 20.03.25/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-Отчет на дейностите и резултатите от Първи етап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dirty="0"/>
              <a:t>/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проф.д-р Румен Попов и проф.д-р Божидар Иванов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ИАИ/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Представяне на Иконометричен  модел, за разработване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на стохастични анализи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проф.д-р Божидар Иванов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Разпределяне на работата по пакети и дейности за Етап 2,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със срокове и отговорници / ръководителите на пакети/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</a:t>
            </a: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Дискусия.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Разни: Обсъждания по Новата визия на ЕК за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ОСП и Зелената сделка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Линк към обобщението в Уебсайта на ИАИ за Първия етап: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/www.iae-bg.com/11897-2, Категория «Зелено», с допълване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-Работна вечеря, 20.00 ч., 20.03.25 /ресторант на хотел «Ата»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-Работна закуска /21.03.25/ и неформални обсъждания на бъдещата работа от Втори етап, 8.00 часа на 21.03.25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89A6D-D88D-EF5A-F3CA-EDAEBD0F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1" y="-11367"/>
            <a:ext cx="2320735" cy="2988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9303-82B6-B915-0710-19A71A7F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1" y="5369028"/>
            <a:ext cx="2286229" cy="1488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675B5-2464-19B8-B797-75993F27A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5" y="2976930"/>
            <a:ext cx="2286229" cy="1873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66C969-3846-C4FE-8F02-724E8D0F7F99}"/>
              </a:ext>
            </a:extLst>
          </p:cNvPr>
          <p:cNvSpPr txBox="1"/>
          <p:nvPr/>
        </p:nvSpPr>
        <p:spPr>
          <a:xfrm>
            <a:off x="0" y="4850724"/>
            <a:ext cx="2493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Категория «Зелено»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9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81D4-2DDE-F506-F330-2B818BF4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392" y="2600324"/>
            <a:ext cx="6565608" cy="1066703"/>
          </a:xfrm>
        </p:spPr>
        <p:txBody>
          <a:bodyPr>
            <a:normAutofit/>
          </a:bodyPr>
          <a:lstStyle/>
          <a:p>
            <a:r>
              <a:rPr lang="bg-BG" sz="1400" dirty="0"/>
              <a:t>Презентация на проф.д-р Божидар Иванов на иконометричен моделпо Проекта </a:t>
            </a:r>
            <a:r>
              <a:rPr lang="en-US" sz="1400" dirty="0"/>
              <a:t>GREENBASE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7E5A2-03E6-B2A1-B3BD-2C96DC3E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6A8B-8DBE-CA7C-608C-3D005AF3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E9AE8-7978-8885-7A1F-9B643D879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1D5FB-18FA-5265-8074-339AFCE2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400"/>
            <a:ext cx="9144000" cy="57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108E-432E-A033-D1A5-1D4906E4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16D51-7209-26FF-BE11-B132EAAF0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A5414-A39B-0E30-C002-A5E607408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19" y="0"/>
            <a:ext cx="6751381" cy="4569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C552B-791D-7765-9655-E8ED6A84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" y="0"/>
            <a:ext cx="2549235" cy="1911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88397B-053B-77D8-EA72-CCA6F480E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155" y="2082447"/>
            <a:ext cx="2549237" cy="19119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A57C42-5827-6085-ED67-968B6318E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18187"/>
            <a:ext cx="4616690" cy="28636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B18277-5AD5-FFFD-7644-FFEAAD8C9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388" y="3429000"/>
            <a:ext cx="4603750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7E5D-3FE4-2CAA-0C50-C79503EE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D01B6-512B-C5A9-6B7C-5633ED888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CD482-6B63-36FD-CDD2-DF669AFD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88768"/>
      </p:ext>
    </p:extLst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527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Noto Sans Symbols</vt:lpstr>
      <vt:lpstr>Calibri</vt:lpstr>
      <vt:lpstr>Gill Sans</vt:lpstr>
      <vt:lpstr>Open Sans</vt:lpstr>
      <vt:lpstr>inherit</vt:lpstr>
      <vt:lpstr>Solstice</vt:lpstr>
      <vt:lpstr>PowerPoint Presentation</vt:lpstr>
      <vt:lpstr>PowerPoint Presentation</vt:lpstr>
      <vt:lpstr>PowerPoint Presentation</vt:lpstr>
      <vt:lpstr>Презентация на проф.д-р Божидар Иванов на иконометричен моделпо Проекта GREENBASE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MSI</dc:creator>
  <cp:lastModifiedBy>Iae Iae1</cp:lastModifiedBy>
  <cp:revision>23</cp:revision>
  <dcterms:modified xsi:type="dcterms:W3CDTF">2025-03-27T13:22:11Z</dcterms:modified>
</cp:coreProperties>
</file>