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2" r:id="rId4"/>
    <p:sldId id="269" r:id="rId5"/>
    <p:sldId id="268" r:id="rId6"/>
    <p:sldId id="257" r:id="rId7"/>
    <p:sldId id="264" r:id="rId8"/>
    <p:sldId id="263" r:id="rId9"/>
    <p:sldId id="265" r:id="rId10"/>
    <p:sldId id="267" r:id="rId11"/>
    <p:sldId id="266" r:id="rId12"/>
    <p:sldId id="260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B9B"/>
    <a:srgbClr val="007033"/>
    <a:srgbClr val="FFCC66"/>
    <a:srgbClr val="990099"/>
    <a:srgbClr val="CC0099"/>
    <a:srgbClr val="FE9202"/>
    <a:srgbClr val="6C1A00"/>
    <a:srgbClr val="00AACC"/>
    <a:srgbClr val="5EEC3C"/>
    <a:srgbClr val="1D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60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E3285-2731-482C-9BA1-6DB4E033BD35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C0F99-072F-4A56-BD7A-DE88D29F4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8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51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59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3169088"/>
            <a:ext cx="8246070" cy="106893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251505"/>
            <a:ext cx="8246070" cy="610820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8302B928-D482-4F1C-B331-D0B05F43F3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7" y="2326215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-24235"/>
            <a:ext cx="8246070" cy="916230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197405"/>
            <a:ext cx="8246070" cy="3512215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433880"/>
            <a:ext cx="626090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197405"/>
            <a:ext cx="6260905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0"/>
            <a:ext cx="8246070" cy="76352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48110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60930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48110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60930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F72A17-69DD-4339-87C4-72C6A7A9986A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367" y="1808225"/>
            <a:ext cx="8005395" cy="1068935"/>
          </a:xfrm>
        </p:spPr>
        <p:txBody>
          <a:bodyPr>
            <a:normAutofit fontScale="90000"/>
          </a:bodyPr>
          <a:lstStyle/>
          <a:p>
            <a:r>
              <a:rPr lang="bg-BG" sz="2400" b="1" dirty="0" smtClean="0">
                <a:solidFill>
                  <a:srgbClr val="F9FB9B"/>
                </a:solidFill>
              </a:rPr>
              <a:t>КЛАСИФИКАЦИЯ НА ОБЛАСТИТЕ (NUTS 3) В БЪЛГАРИЯ: </a:t>
            </a:r>
            <a:br>
              <a:rPr lang="bg-BG" sz="2400" b="1" dirty="0" smtClean="0">
                <a:solidFill>
                  <a:srgbClr val="F9FB9B"/>
                </a:solidFill>
              </a:rPr>
            </a:br>
            <a:r>
              <a:rPr lang="bg-BG" sz="2400" b="1" dirty="0" smtClean="0">
                <a:solidFill>
                  <a:srgbClr val="F9FB9B"/>
                </a:solidFill>
              </a:rPr>
              <a:t>ФОКУС ВЪРХУ КАТЕГОРИИТЕ ИЗПОЛЗВАНА ЗЕМЕДЕЛСКА ПЛОЩ</a:t>
            </a:r>
            <a:endParaRPr lang="bg-BG" sz="2400" b="1" dirty="0">
              <a:solidFill>
                <a:srgbClr val="F9FB9B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3345" y="3793390"/>
            <a:ext cx="7066280" cy="669155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F9FB9B"/>
                </a:solidFill>
              </a:rPr>
              <a:t>ДОЦ. Д-Р</a:t>
            </a:r>
            <a:r>
              <a:rPr lang="en-US" b="1" dirty="0" smtClean="0">
                <a:solidFill>
                  <a:srgbClr val="F9FB9B"/>
                </a:solidFill>
              </a:rPr>
              <a:t> </a:t>
            </a:r>
            <a:r>
              <a:rPr lang="ru-RU" b="1" dirty="0" smtClean="0">
                <a:solidFill>
                  <a:srgbClr val="F9FB9B"/>
                </a:solidFill>
              </a:rPr>
              <a:t>МАРИНА </a:t>
            </a:r>
            <a:r>
              <a:rPr lang="bg-BG" b="1" dirty="0" smtClean="0">
                <a:solidFill>
                  <a:srgbClr val="F9FB9B"/>
                </a:solidFill>
              </a:rPr>
              <a:t>НИКОЛОВА</a:t>
            </a:r>
            <a:r>
              <a:rPr lang="ru-RU" b="1" dirty="0" smtClean="0">
                <a:solidFill>
                  <a:srgbClr val="F9FB9B"/>
                </a:solidFill>
              </a:rPr>
              <a:t>, ГЛ. АС. Д-Р</a:t>
            </a:r>
            <a:r>
              <a:rPr lang="en-US" b="1" dirty="0" smtClean="0">
                <a:solidFill>
                  <a:srgbClr val="F9FB9B"/>
                </a:solidFill>
              </a:rPr>
              <a:t> </a:t>
            </a:r>
            <a:r>
              <a:rPr lang="bg-BG" b="1" dirty="0" smtClean="0">
                <a:solidFill>
                  <a:srgbClr val="F9FB9B"/>
                </a:solidFill>
              </a:rPr>
              <a:t>РАДКА</a:t>
            </a:r>
            <a:r>
              <a:rPr lang="ru-RU" b="1" dirty="0" smtClean="0">
                <a:solidFill>
                  <a:srgbClr val="F9FB9B"/>
                </a:solidFill>
              </a:rPr>
              <a:t> НЕНОВА</a:t>
            </a:r>
            <a:endParaRPr lang="en-US" b="1" dirty="0" smtClean="0">
              <a:solidFill>
                <a:srgbClr val="F9FB9B"/>
              </a:solidFill>
            </a:endParaRPr>
          </a:p>
          <a:p>
            <a:r>
              <a:rPr lang="bg-BG" b="1" dirty="0" smtClean="0">
                <a:solidFill>
                  <a:srgbClr val="F9FB9B"/>
                </a:solidFill>
              </a:rPr>
              <a:t>Стопанска академия „Д. А. Ценов“ – Свищов, Катедра „Аграрна икономика“</a:t>
            </a:r>
            <a:endParaRPr lang="bg-BG" b="1" dirty="0">
              <a:solidFill>
                <a:srgbClr val="F9FB9B"/>
              </a:solidFill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3" y="3786990"/>
            <a:ext cx="610820" cy="610820"/>
          </a:xfrm>
          <a:prstGeom prst="rect">
            <a:avLst/>
          </a:prstGeom>
        </p:spPr>
      </p:pic>
      <p:pic>
        <p:nvPicPr>
          <p:cNvPr id="10" name="Картина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8" y="3786990"/>
            <a:ext cx="675555" cy="675555"/>
          </a:xfrm>
          <a:prstGeom prst="rect">
            <a:avLst/>
          </a:prstGeom>
        </p:spPr>
      </p:pic>
      <p:sp>
        <p:nvSpPr>
          <p:cNvPr id="11" name="Правоъгълник 10"/>
          <p:cNvSpPr/>
          <p:nvPr/>
        </p:nvSpPr>
        <p:spPr>
          <a:xfrm>
            <a:off x="189324" y="636785"/>
            <a:ext cx="8551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400" b="1" dirty="0" smtClean="0">
                <a:solidFill>
                  <a:schemeClr val="bg1"/>
                </a:solidFill>
              </a:rPr>
              <a:t>VIII-та Международна научна конференция „Земеделие и снабдяване с храни: пазари и политики“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София</a:t>
            </a:r>
            <a:r>
              <a:rPr lang="bg-BG" sz="1400" b="1" dirty="0" smtClean="0">
                <a:solidFill>
                  <a:schemeClr val="bg1"/>
                </a:solidFill>
              </a:rPr>
              <a:t>, 27-28 октомври 2021 г.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1425" y="128470"/>
            <a:ext cx="6260905" cy="763525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000" dirty="0" smtClean="0"/>
              <a:t>Post hog </a:t>
            </a:r>
            <a:r>
              <a:rPr lang="bg-BG" sz="3000" dirty="0" smtClean="0"/>
              <a:t>тест за множествено сравнение </a:t>
            </a:r>
            <a:r>
              <a:rPr lang="en-US" sz="3000" dirty="0" smtClean="0"/>
              <a:t>– Tukey HSD</a:t>
            </a:r>
            <a:endParaRPr lang="en-US" sz="30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200860"/>
              </p:ext>
            </p:extLst>
          </p:nvPr>
        </p:nvGraphicFramePr>
        <p:xfrm>
          <a:off x="2281425" y="1044700"/>
          <a:ext cx="2916901" cy="4064000"/>
        </p:xfrm>
        <a:graphic>
          <a:graphicData uri="http://schemas.openxmlformats.org/drawingml/2006/table">
            <a:tbl>
              <a:tblPr/>
              <a:tblGrid>
                <a:gridCol w="1298575">
                  <a:extLst>
                    <a:ext uri="{9D8B030D-6E8A-4147-A177-3AD203B41FA5}">
                      <a16:colId xmlns:a16="http://schemas.microsoft.com/office/drawing/2014/main" val="2338720296"/>
                    </a:ext>
                  </a:extLst>
                </a:gridCol>
                <a:gridCol w="1161131">
                  <a:extLst>
                    <a:ext uri="{9D8B030D-6E8A-4147-A177-3AD203B41FA5}">
                      <a16:colId xmlns:a16="http://schemas.microsoft.com/office/drawing/2014/main" val="362072063"/>
                    </a:ext>
                  </a:extLst>
                </a:gridCol>
                <a:gridCol w="457195">
                  <a:extLst>
                    <a:ext uri="{9D8B030D-6E8A-4147-A177-3AD203B41FA5}">
                      <a16:colId xmlns:a16="http://schemas.microsoft.com/office/drawing/2014/main" val="1705366423"/>
                    </a:ext>
                  </a:extLst>
                </a:gridCol>
              </a:tblGrid>
              <a:tr h="178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Променлива</a:t>
                      </a:r>
                      <a:endParaRPr lang="bg-BG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Различия между </a:t>
                      </a:r>
                      <a:endParaRPr lang="bg-BG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Sig.</a:t>
                      </a:r>
                      <a:endParaRPr lang="bg-BG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157300"/>
                  </a:ext>
                </a:extLst>
              </a:tr>
              <a:tr h="178636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Дължина на третокласните </a:t>
                      </a:r>
                      <a:endParaRPr lang="bg-BG" sz="8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пътища </a:t>
                      </a:r>
                      <a:r>
                        <a:rPr lang="bg-BG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км</a:t>
                      </a:r>
                      <a:endParaRPr lang="bg-BG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Клъстер 2 и Клъстер 3</a:t>
                      </a:r>
                      <a:endParaRPr lang="bg-BG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0,024</a:t>
                      </a:r>
                      <a:endParaRPr lang="bg-BG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307503"/>
                  </a:ext>
                </a:extLst>
              </a:tr>
              <a:tr h="178636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заети в СС</a:t>
                      </a:r>
                      <a:endParaRPr lang="bg-BG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Клъстер 2 и Клъстер 5</a:t>
                      </a:r>
                      <a:endParaRPr lang="bg-BG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0,087</a:t>
                      </a:r>
                      <a:endParaRPr lang="bg-BG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14793"/>
                  </a:ext>
                </a:extLst>
              </a:tr>
              <a:tr h="178636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БДС от СС</a:t>
                      </a:r>
                      <a:endParaRPr lang="bg-BG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Клъстер 1 и Клъстер 2</a:t>
                      </a:r>
                      <a:endParaRPr lang="bg-BG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0,087</a:t>
                      </a:r>
                      <a:endParaRPr lang="bg-BG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837563"/>
                  </a:ext>
                </a:extLst>
              </a:tr>
              <a:tr h="89317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ИЗП</a:t>
                      </a:r>
                      <a:endParaRPr lang="bg-BG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Клъстер 1 и Клъстер 2 Клъстер 1 и Клъстер 3 Клъстер 1 и Клъстер 4 Клъстер 1 и Клъстер 5 Клъстер 1 и Клъстер 6</a:t>
                      </a:r>
                      <a:endParaRPr lang="bg-BG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  <a:endParaRPr lang="bg-BG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0,090</a:t>
                      </a:r>
                      <a:endParaRPr lang="bg-BG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  <a:endParaRPr lang="bg-BG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  <a:endParaRPr lang="bg-BG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0,080</a:t>
                      </a:r>
                      <a:endParaRPr lang="bg-BG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287557"/>
                  </a:ext>
                </a:extLst>
              </a:tr>
              <a:tr h="89317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зърнени</a:t>
                      </a:r>
                      <a:endParaRPr lang="bg-BG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Клъстер 1 и Клъстер 2 Клъстер 1 и Клъстер 3 Клъстер 1 и Клъстер 4 Клъстер 1 и Клъстер 5 Клъстер 1 и Клъстер 6</a:t>
                      </a:r>
                      <a:endParaRPr lang="bg-BG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0,003</a:t>
                      </a:r>
                      <a:endParaRPr lang="bg-BG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0,006</a:t>
                      </a:r>
                      <a:endParaRPr lang="bg-BG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  <a:endParaRPr lang="bg-BG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0,019</a:t>
                      </a:r>
                      <a:endParaRPr lang="bg-BG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0,013</a:t>
                      </a:r>
                      <a:endParaRPr lang="bg-BG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424629"/>
                  </a:ext>
                </a:extLst>
              </a:tr>
              <a:tr h="89317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маслодайни</a:t>
                      </a:r>
                      <a:endParaRPr lang="bg-BG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Клъстер 1 и Клъстер 2 Клъстер 1 и Клъстер 3 Клъстер 1 и Клъстер 4 Клъстер 1 и Клъстер 5 Клъстер 1 и Клъстер 6</a:t>
                      </a:r>
                      <a:endParaRPr lang="bg-BG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  <a:endParaRPr lang="bg-BG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0,006</a:t>
                      </a:r>
                      <a:endParaRPr lang="bg-BG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  <a:endParaRPr lang="bg-BG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0,001</a:t>
                      </a:r>
                      <a:endParaRPr lang="bg-BG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0,001</a:t>
                      </a:r>
                      <a:endParaRPr lang="bg-BG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141061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125469"/>
              </p:ext>
            </p:extLst>
          </p:nvPr>
        </p:nvGraphicFramePr>
        <p:xfrm>
          <a:off x="5474371" y="1044700"/>
          <a:ext cx="2758043" cy="3454400"/>
        </p:xfrm>
        <a:graphic>
          <a:graphicData uri="http://schemas.openxmlformats.org/drawingml/2006/table">
            <a:tbl>
              <a:tblPr/>
              <a:tblGrid>
                <a:gridCol w="949325">
                  <a:extLst>
                    <a:ext uri="{9D8B030D-6E8A-4147-A177-3AD203B41FA5}">
                      <a16:colId xmlns:a16="http://schemas.microsoft.com/office/drawing/2014/main" val="427343328"/>
                    </a:ext>
                  </a:extLst>
                </a:gridCol>
                <a:gridCol w="1297735">
                  <a:extLst>
                    <a:ext uri="{9D8B030D-6E8A-4147-A177-3AD203B41FA5}">
                      <a16:colId xmlns:a16="http://schemas.microsoft.com/office/drawing/2014/main" val="3154890144"/>
                    </a:ext>
                  </a:extLst>
                </a:gridCol>
                <a:gridCol w="510983">
                  <a:extLst>
                    <a:ext uri="{9D8B030D-6E8A-4147-A177-3AD203B41FA5}">
                      <a16:colId xmlns:a16="http://schemas.microsoft.com/office/drawing/2014/main" val="1465650511"/>
                    </a:ext>
                  </a:extLst>
                </a:gridCol>
              </a:tblGrid>
              <a:tr h="199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Променлива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Различия между 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Sig</a:t>
                      </a:r>
                      <a:r>
                        <a:rPr lang="bg-BG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691165"/>
                  </a:ext>
                </a:extLst>
              </a:tr>
              <a:tr h="199651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технически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Клъстер 1 и Клъстер 2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0,106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301707"/>
                  </a:ext>
                </a:extLst>
              </a:tr>
              <a:tr h="1197909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зеленчуци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Клъстер 1 и Клъстер 2 Клъстер 1 и Клъстер 4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Клъстер 2 и Клъстер 5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Клъстер 3 и Клъстер 4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Клъстер</a:t>
                      </a:r>
                      <a:r>
                        <a:rPr lang="bg-BG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4 и Клъстер 5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Клъстер 4 и Клъстер 6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0,021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0,008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0,038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0,108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0,012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0,042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833425"/>
                  </a:ext>
                </a:extLst>
              </a:tr>
              <a:tr h="598954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угари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Клъстер 2 и Клъстер 3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Клъстер 2 и Клъстер 5 Клъстер 2 и Клъстер 6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0,080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0,010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0,086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739189"/>
                  </a:ext>
                </a:extLst>
              </a:tr>
              <a:tr h="798606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затревени площи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Клъстер 2 и Клъстер 3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Клъстер 3 и Клъстер 6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Клъстер 2 и Клъстер 5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Клъстер 5 и Клъстер 6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0,004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0,003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0,065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0,054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033588"/>
                  </a:ext>
                </a:extLst>
              </a:tr>
              <a:tr h="399303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ТН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Клъстер 2 и Клъстер 5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Клъстер 2 и Клъстер 3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0,015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0,084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653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27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5640935" y="1960930"/>
            <a:ext cx="3359511" cy="211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bg-BG" sz="1600" dirty="0" smtClean="0">
                <a:solidFill>
                  <a:prstClr val="white"/>
                </a:solidFill>
              </a:rPr>
              <a:t>Бъдещите </a:t>
            </a:r>
            <a:r>
              <a:rPr lang="bg-BG" sz="1600" dirty="0">
                <a:solidFill>
                  <a:prstClr val="white"/>
                </a:solidFill>
              </a:rPr>
              <a:t>предизвикателства пред селските райони са различни, но могат да бъдат групирани по определен начин</a:t>
            </a:r>
            <a:r>
              <a:rPr lang="bg-BG" sz="1600" dirty="0" smtClean="0">
                <a:solidFill>
                  <a:prstClr val="white"/>
                </a:solidFill>
              </a:rPr>
              <a:t>.</a:t>
            </a:r>
          </a:p>
          <a:p>
            <a:pPr lvl="0" algn="just">
              <a:spcBef>
                <a:spcPct val="20000"/>
              </a:spcBef>
            </a:pPr>
            <a:r>
              <a:rPr lang="bg-BG" sz="1600" dirty="0" smtClean="0">
                <a:solidFill>
                  <a:prstClr val="white"/>
                </a:solidFill>
              </a:rPr>
              <a:t>В изоставащите </a:t>
            </a:r>
            <a:r>
              <a:rPr lang="bg-BG" sz="1600" dirty="0">
                <a:solidFill>
                  <a:prstClr val="white"/>
                </a:solidFill>
              </a:rPr>
              <a:t>области трябва да се търсят алтернативи, в т.ч. и разнообразяване и съчетаване с други дейности</a:t>
            </a:r>
            <a:r>
              <a:rPr lang="bg-BG" sz="1600" dirty="0" smtClean="0">
                <a:solidFill>
                  <a:prstClr val="white"/>
                </a:solidFill>
              </a:rPr>
              <a:t>.</a:t>
            </a:r>
            <a:endParaRPr lang="bg-BG" sz="1600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4767" y="128470"/>
            <a:ext cx="8246070" cy="458115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 smtClean="0">
                <a:solidFill>
                  <a:schemeClr val="bg1"/>
                </a:solidFill>
              </a:rPr>
              <a:t>Заключение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139886"/>
              </p:ext>
            </p:extLst>
          </p:nvPr>
        </p:nvGraphicFramePr>
        <p:xfrm>
          <a:off x="296260" y="1502815"/>
          <a:ext cx="5215814" cy="3395047"/>
        </p:xfrm>
        <a:graphic>
          <a:graphicData uri="http://schemas.openxmlformats.org/drawingml/2006/table">
            <a:tbl>
              <a:tblPr firstRow="1" firstCol="1" bandRow="1"/>
              <a:tblGrid>
                <a:gridCol w="395513">
                  <a:extLst>
                    <a:ext uri="{9D8B030D-6E8A-4147-A177-3AD203B41FA5}">
                      <a16:colId xmlns:a16="http://schemas.microsoft.com/office/drawing/2014/main" val="1113095502"/>
                    </a:ext>
                  </a:extLst>
                </a:gridCol>
                <a:gridCol w="391053">
                  <a:extLst>
                    <a:ext uri="{9D8B030D-6E8A-4147-A177-3AD203B41FA5}">
                      <a16:colId xmlns:a16="http://schemas.microsoft.com/office/drawing/2014/main" val="2318135037"/>
                    </a:ext>
                  </a:extLst>
                </a:gridCol>
                <a:gridCol w="493896">
                  <a:extLst>
                    <a:ext uri="{9D8B030D-6E8A-4147-A177-3AD203B41FA5}">
                      <a16:colId xmlns:a16="http://schemas.microsoft.com/office/drawing/2014/main" val="953266072"/>
                    </a:ext>
                  </a:extLst>
                </a:gridCol>
                <a:gridCol w="491919">
                  <a:extLst>
                    <a:ext uri="{9D8B030D-6E8A-4147-A177-3AD203B41FA5}">
                      <a16:colId xmlns:a16="http://schemas.microsoft.com/office/drawing/2014/main" val="1193467686"/>
                    </a:ext>
                  </a:extLst>
                </a:gridCol>
                <a:gridCol w="491919">
                  <a:extLst>
                    <a:ext uri="{9D8B030D-6E8A-4147-A177-3AD203B41FA5}">
                      <a16:colId xmlns:a16="http://schemas.microsoft.com/office/drawing/2014/main" val="4064797994"/>
                    </a:ext>
                  </a:extLst>
                </a:gridCol>
                <a:gridCol w="491919">
                  <a:extLst>
                    <a:ext uri="{9D8B030D-6E8A-4147-A177-3AD203B41FA5}">
                      <a16:colId xmlns:a16="http://schemas.microsoft.com/office/drawing/2014/main" val="3618680656"/>
                    </a:ext>
                  </a:extLst>
                </a:gridCol>
                <a:gridCol w="491919">
                  <a:extLst>
                    <a:ext uri="{9D8B030D-6E8A-4147-A177-3AD203B41FA5}">
                      <a16:colId xmlns:a16="http://schemas.microsoft.com/office/drawing/2014/main" val="2650885139"/>
                    </a:ext>
                  </a:extLst>
                </a:gridCol>
                <a:gridCol w="491919">
                  <a:extLst>
                    <a:ext uri="{9D8B030D-6E8A-4147-A177-3AD203B41FA5}">
                      <a16:colId xmlns:a16="http://schemas.microsoft.com/office/drawing/2014/main" val="3385447443"/>
                    </a:ext>
                  </a:extLst>
                </a:gridCol>
                <a:gridCol w="491919">
                  <a:extLst>
                    <a:ext uri="{9D8B030D-6E8A-4147-A177-3AD203B41FA5}">
                      <a16:colId xmlns:a16="http://schemas.microsoft.com/office/drawing/2014/main" val="3652386462"/>
                    </a:ext>
                  </a:extLst>
                </a:gridCol>
                <a:gridCol w="491919">
                  <a:extLst>
                    <a:ext uri="{9D8B030D-6E8A-4147-A177-3AD203B41FA5}">
                      <a16:colId xmlns:a16="http://schemas.microsoft.com/office/drawing/2014/main" val="2091254324"/>
                    </a:ext>
                  </a:extLst>
                </a:gridCol>
                <a:gridCol w="491919">
                  <a:extLst>
                    <a:ext uri="{9D8B030D-6E8A-4147-A177-3AD203B41FA5}">
                      <a16:colId xmlns:a16="http://schemas.microsoft.com/office/drawing/2014/main" val="2667994222"/>
                    </a:ext>
                  </a:extLst>
                </a:gridCol>
              </a:tblGrid>
              <a:tr h="190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ЗЪРНЕНИ</a:t>
                      </a:r>
                      <a:endParaRPr lang="bg-B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МАСЛОД.</a:t>
                      </a:r>
                      <a:endParaRPr lang="bg-B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ТЕХНИЧЕСКИ</a:t>
                      </a:r>
                      <a:endParaRPr lang="bg-B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ЗЕЛЕНЧУЦИ</a:t>
                      </a:r>
                      <a:endParaRPr lang="bg-B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УГАРИ</a:t>
                      </a:r>
                      <a:endParaRPr lang="bg-B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ЗАТРЕВЕНИ</a:t>
                      </a:r>
                      <a:endParaRPr lang="bg-B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ТН</a:t>
                      </a:r>
                      <a:endParaRPr lang="bg-B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ИЗП</a:t>
                      </a:r>
                      <a:endParaRPr lang="bg-B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БДС</a:t>
                      </a:r>
                      <a:endParaRPr lang="bg-B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ЗАЕТИ В СС</a:t>
                      </a:r>
                      <a:endParaRPr lang="bg-B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ДЪЛЖ. ПЪТИЩА</a:t>
                      </a:r>
                      <a:endParaRPr lang="bg-BG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726798"/>
                  </a:ext>
                </a:extLst>
              </a:tr>
              <a:tr h="118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SMOLQN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SMOLQN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VD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GAB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KURDJ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RUSE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SOF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SOF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PERNIK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GAB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RUSE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459256"/>
                  </a:ext>
                </a:extLst>
              </a:tr>
              <a:tr h="118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KURDJ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KURDJ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VT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SOF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SMOLQN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RAZGR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SMOLQN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SMOLQN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GAB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PERNIK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SLIV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246326"/>
                  </a:ext>
                </a:extLst>
              </a:tr>
              <a:tr h="118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BLAGOEV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BLAGOEV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SOF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VD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GAB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SOF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PERNIK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GAB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SMOLQN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KIUST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RAZGR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756794"/>
                  </a:ext>
                </a:extLst>
              </a:tr>
              <a:tr h="118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KIUST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GAB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SMOLQN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RAZGR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SIL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GAB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KURDJ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KIUST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SMOLQN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SIL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544622"/>
                  </a:ext>
                </a:extLst>
              </a:tr>
              <a:tr h="118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GAB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SOF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PERNIK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TARGOV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SOF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SHUM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PLN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KIUST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VD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VD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SHUM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098184"/>
                  </a:ext>
                </a:extLst>
              </a:tr>
              <a:tr h="118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SOF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KIUST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KIUST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PERNIK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DOBR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VD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KURDJ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PERNIK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TARGOV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236138"/>
                  </a:ext>
                </a:extLst>
              </a:tr>
              <a:tr h="118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PERNIK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PAZ-GIK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GAB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KURDJ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RUSE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VARNA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VR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PAZ-GIK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SLIV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VR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831798"/>
                  </a:ext>
                </a:extLst>
              </a:tr>
              <a:tr h="118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PAZ-GIK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PERNIK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VR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SHUM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GAB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VD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TARGOV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YAM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GAB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180912"/>
                  </a:ext>
                </a:extLst>
              </a:tr>
              <a:tr h="118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PLN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SLIV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SIL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YAM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RAZGR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BLAGOEV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YAM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TARGOV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797154"/>
                  </a:ext>
                </a:extLst>
              </a:tr>
              <a:tr h="118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SLIV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TARGOV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KURDJ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SHUM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TARGOV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PLN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TARGOV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RAZGR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VR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PAZ-GIK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510991"/>
                  </a:ext>
                </a:extLst>
              </a:tr>
              <a:tr h="118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HASKOVO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VD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SLIV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RUSE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PLN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DOBR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YAM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SIL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SOF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PERNIK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967763"/>
                  </a:ext>
                </a:extLst>
              </a:tr>
              <a:tr h="118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TARGOV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SLIV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KIUST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VD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TARGOV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DOBR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RAZGR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RUSE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SIL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YAM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274407"/>
                  </a:ext>
                </a:extLst>
              </a:tr>
              <a:tr h="118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VD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TARGOV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SMOLQN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VR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PAZ-GIK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VT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SLIV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VR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RUSE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SZ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84681"/>
                  </a:ext>
                </a:extLst>
              </a:tr>
              <a:tr h="118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SHUM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RUSE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VR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PERNIK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SMOLQN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VD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SHUM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KURDJ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RAZGR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SMOLQN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268485"/>
                  </a:ext>
                </a:extLst>
              </a:tr>
              <a:tr h="118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YAM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RAZGR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PAZ-GIK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VARNA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SLIV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VT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TARGOV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SIL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SLIV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BLAGOEV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410048"/>
                  </a:ext>
                </a:extLst>
              </a:tr>
              <a:tr h="118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MONT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VT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BLAGOEV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VT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VR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SHUM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RUSE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SOF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VT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KIUST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80087"/>
                  </a:ext>
                </a:extLst>
              </a:tr>
              <a:tr h="118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SZ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SIL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RUSE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RAZGR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VARNA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KIUST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RUSE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YAM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VT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VARNA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VD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431570"/>
                  </a:ext>
                </a:extLst>
              </a:tr>
              <a:tr h="118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SIL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SHUM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SIL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BLAGOEV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YAM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VARNA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VARNA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HASKOVO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SZ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VARNA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846141"/>
                  </a:ext>
                </a:extLst>
              </a:tr>
              <a:tr h="118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RAZGR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HASKOVO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RAZGR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PAZ-GIK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SLIV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SIL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PLN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PLN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PLN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002866"/>
                  </a:ext>
                </a:extLst>
              </a:tr>
              <a:tr h="118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BURG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VR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SHUM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SZ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VT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PERNIK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KIUST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HASKOVO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PAZ-GIK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SHUM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KURDJ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525056"/>
                  </a:ext>
                </a:extLst>
              </a:tr>
              <a:tr h="118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VARNA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PLOVDIV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VARNA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BURG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BLAGOEV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PLOVDIV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PAZ-GIK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VT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SHUM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KURDJ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DOBR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289367"/>
                  </a:ext>
                </a:extLst>
              </a:tr>
              <a:tr h="118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PLOVDIV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VARNA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HASKOVO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SIL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HASKOVO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SZ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BLAGOEV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VR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SZ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HASKOVO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832645"/>
                  </a:ext>
                </a:extLst>
              </a:tr>
              <a:tr h="118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VT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YAM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YAM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YAM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BURG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SLIV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SZ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VARNA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BLAGOEV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PLOVDIV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001862"/>
                  </a:ext>
                </a:extLst>
              </a:tr>
              <a:tr h="118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RUSE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BURG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PLOVDIV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DOBR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KIUST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HASKOVO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HASKOVO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BURG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BURG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DOBR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BURG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174262"/>
                  </a:ext>
                </a:extLst>
              </a:tr>
              <a:tr h="118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VR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SZ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SZ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PLN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PAZ-GIK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BURG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BURG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PLOVDIV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DOBR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PAZ-GIK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VT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637712"/>
                  </a:ext>
                </a:extLst>
              </a:tr>
              <a:tr h="118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PLN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DOBR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BURG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HASKOVO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PLOVDIV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KURDJ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SZ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PLN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BLAGOEV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BURG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SOF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169289"/>
                  </a:ext>
                </a:extLst>
              </a:tr>
              <a:tr h="118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DOBR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PLN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DOBR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PLOVDIV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SZ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BLAGOEV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PLOVDIV</a:t>
                      </a:r>
                      <a:endParaRPr lang="bg-BG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DOBR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PLOVDIV</a:t>
                      </a:r>
                      <a:endParaRPr lang="bg-BG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HASKOVO</a:t>
                      </a:r>
                      <a:endParaRPr lang="bg-BG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39" marR="288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929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ово поле 1"/>
          <p:cNvSpPr txBox="1"/>
          <p:nvPr/>
        </p:nvSpPr>
        <p:spPr>
          <a:xfrm>
            <a:off x="2107168" y="1655520"/>
            <a:ext cx="4905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400" dirty="0" smtClean="0">
                <a:solidFill>
                  <a:schemeClr val="bg1"/>
                </a:solidFill>
              </a:rPr>
              <a:t>БЛАГОДАРИМ ВИ ЗА ВНИМАНИЕТО!</a:t>
            </a:r>
            <a:endParaRPr lang="bg-BG" sz="2400" dirty="0">
              <a:solidFill>
                <a:schemeClr val="bg1"/>
              </a:solidFill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2128720" y="2571750"/>
            <a:ext cx="47338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Marina Nikolova, Assoc. Prof. </a:t>
            </a:r>
            <a:r>
              <a:rPr lang="en-US" dirty="0" smtClean="0">
                <a:solidFill>
                  <a:schemeClr val="bg1"/>
                </a:solidFill>
              </a:rPr>
              <a:t>PhD</a:t>
            </a:r>
            <a:endParaRPr lang="bg-BG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m.nikolova@uni-svishtov.bg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bg-BG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Radka </a:t>
            </a:r>
            <a:r>
              <a:rPr lang="en-US" dirty="0">
                <a:solidFill>
                  <a:schemeClr val="bg1"/>
                </a:solidFill>
              </a:rPr>
              <a:t>Nenova, Head Assist. Prof. </a:t>
            </a:r>
            <a:r>
              <a:rPr lang="en-US" dirty="0" smtClean="0">
                <a:solidFill>
                  <a:schemeClr val="bg1"/>
                </a:solidFill>
              </a:rPr>
              <a:t>PhD</a:t>
            </a:r>
            <a:endParaRPr lang="bg-BG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r.nenova@uni-svishtov.bg </a:t>
            </a:r>
            <a:endParaRPr lang="bg-BG" dirty="0" smtClean="0">
              <a:solidFill>
                <a:schemeClr val="bg1"/>
              </a:solidFill>
            </a:endParaRPr>
          </a:p>
          <a:p>
            <a:pPr algn="ctr"/>
            <a:endParaRPr lang="bg-BG" dirty="0" smtClean="0">
              <a:solidFill>
                <a:schemeClr val="bg1"/>
              </a:solidFill>
            </a:endParaRPr>
          </a:p>
          <a:p>
            <a:pPr algn="ctr"/>
            <a:endParaRPr lang="bg-BG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D</a:t>
            </a:r>
            <a:r>
              <a:rPr lang="en-US" dirty="0">
                <a:solidFill>
                  <a:schemeClr val="bg1"/>
                </a:solidFill>
              </a:rPr>
              <a:t>. A. Tsenov Academy of Economics – </a:t>
            </a:r>
            <a:r>
              <a:rPr lang="en-US" dirty="0" smtClean="0">
                <a:solidFill>
                  <a:schemeClr val="bg1"/>
                </a:solidFill>
              </a:rPr>
              <a:t>Svishtov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1425" y="414796"/>
            <a:ext cx="5497380" cy="572644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/>
              <a:t>Цел на </a:t>
            </a:r>
            <a:r>
              <a:rPr lang="bg-BG" dirty="0"/>
              <a:t>изследването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49263" algn="just">
              <a:buNone/>
            </a:pPr>
            <a:r>
              <a:rPr lang="bg-BG" dirty="0" smtClean="0"/>
              <a:t>Чрез </a:t>
            </a:r>
            <a:r>
              <a:rPr lang="bg-BG" dirty="0"/>
              <a:t>класифициране на областите в България (NUTS 3)  на база социално-икономически критерии и показатели за заетостта на територията на страната по основни категории, свързани със селското стопанство, да се разкрият възможностите за развитие пред различните типове селските региони.</a:t>
            </a:r>
            <a:endParaRPr lang="en-US" dirty="0"/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280" y="300271"/>
            <a:ext cx="1423540" cy="80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2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433880"/>
            <a:ext cx="6260905" cy="572644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Задачи на </a:t>
            </a:r>
            <a:r>
              <a:rPr lang="bg-BG" dirty="0"/>
              <a:t>изследването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1425" y="1960930"/>
            <a:ext cx="6566315" cy="274753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bg-BG" sz="2400" dirty="0" smtClean="0"/>
              <a:t>Обзор на дефинициите за селски регион;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bg-BG" sz="2400" dirty="0" smtClean="0"/>
              <a:t>Избор на методологически подход;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bg-BG" sz="2400" dirty="0" smtClean="0"/>
              <a:t>Класификация на областите в България.</a:t>
            </a:r>
            <a:endParaRPr lang="en-US" sz="2400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985" y="203326"/>
            <a:ext cx="1243108" cy="93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7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71329" y="128470"/>
            <a:ext cx="6719020" cy="1068935"/>
          </a:xfrm>
        </p:spPr>
        <p:txBody>
          <a:bodyPr>
            <a:normAutofit/>
          </a:bodyPr>
          <a:lstStyle/>
          <a:p>
            <a:pPr algn="ctr"/>
            <a:r>
              <a:rPr lang="bg-BG" sz="2000" dirty="0" smtClean="0"/>
              <a:t>Дългосрочна визия за селските райони на ЕС – </a:t>
            </a:r>
            <a:br>
              <a:rPr lang="bg-BG" sz="2000" dirty="0" smtClean="0"/>
            </a:br>
            <a:r>
              <a:rPr lang="bg-BG" sz="2000" dirty="0" smtClean="0"/>
              <a:t>към по-силни, свързани, устойчиви и проспериращи </a:t>
            </a:r>
            <a:br>
              <a:rPr lang="bg-BG" sz="2000" dirty="0" smtClean="0"/>
            </a:br>
            <a:r>
              <a:rPr lang="bg-BG" sz="2000" dirty="0" smtClean="0"/>
              <a:t>селски райони до 2040 г.</a:t>
            </a:r>
            <a:endParaRPr lang="bg-BG" sz="2000" dirty="0"/>
          </a:p>
        </p:txBody>
      </p:sp>
      <p:sp>
        <p:nvSpPr>
          <p:cNvPr id="50" name="Правоъгълник 49"/>
          <p:cNvSpPr/>
          <p:nvPr/>
        </p:nvSpPr>
        <p:spPr>
          <a:xfrm>
            <a:off x="2128721" y="1350110"/>
            <a:ext cx="68717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dirty="0" smtClean="0"/>
              <a:t>Визията за селските райони е много по-широка от демографските въпроси и обхваща всички аспекти, които са от значение за бъдещето на селските райони. </a:t>
            </a:r>
          </a:p>
          <a:p>
            <a:pPr algn="just"/>
            <a:r>
              <a:rPr lang="bg-BG" dirty="0" smtClean="0"/>
              <a:t>Анализът в Дългосрочната визия се базира на данни</a:t>
            </a:r>
            <a:r>
              <a:rPr lang="ru-RU" dirty="0" smtClean="0"/>
              <a:t>, </a:t>
            </a:r>
            <a:r>
              <a:rPr lang="bg-BG" dirty="0" smtClean="0"/>
              <a:t>които се отнасят главно </a:t>
            </a:r>
            <a:r>
              <a:rPr lang="ru-RU" dirty="0" smtClean="0"/>
              <a:t>до две </a:t>
            </a:r>
            <a:r>
              <a:rPr lang="bg-BG" dirty="0" smtClean="0"/>
              <a:t>географски</a:t>
            </a:r>
            <a:r>
              <a:rPr lang="ru-RU" dirty="0" smtClean="0"/>
              <a:t> нива</a:t>
            </a:r>
            <a:r>
              <a:rPr lang="ru-RU" dirty="0"/>
              <a:t>: </a:t>
            </a: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u="sng" dirty="0" smtClean="0"/>
              <a:t>селски територии </a:t>
            </a:r>
            <a:r>
              <a:rPr lang="ru-RU" dirty="0" smtClean="0"/>
              <a:t>(</a:t>
            </a:r>
            <a:r>
              <a:rPr lang="bg-BG" dirty="0" smtClean="0"/>
              <a:t>класификация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bg-BG" dirty="0" smtClean="0"/>
              <a:t>ниво</a:t>
            </a:r>
            <a:r>
              <a:rPr lang="ru-RU" dirty="0" smtClean="0"/>
              <a:t> </a:t>
            </a:r>
            <a:r>
              <a:rPr lang="ru-RU" dirty="0"/>
              <a:t>LAU) и </a:t>
            </a:r>
            <a:endParaRPr lang="ru-RU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bg-BG" u="sng" dirty="0" smtClean="0"/>
              <a:t> преобладаващо</a:t>
            </a:r>
            <a:r>
              <a:rPr lang="ru-RU" u="sng" dirty="0" smtClean="0"/>
              <a:t> </a:t>
            </a:r>
            <a:r>
              <a:rPr lang="bg-BG" u="sng" dirty="0" smtClean="0"/>
              <a:t>селски</a:t>
            </a:r>
            <a:r>
              <a:rPr lang="ru-RU" u="sng" dirty="0" smtClean="0"/>
              <a:t> </a:t>
            </a:r>
            <a:r>
              <a:rPr lang="ru-RU" u="sng" dirty="0"/>
              <a:t>регион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bg-BG" dirty="0" smtClean="0"/>
              <a:t>класификация</a:t>
            </a:r>
            <a:r>
              <a:rPr lang="ru-RU" dirty="0" smtClean="0"/>
              <a:t> на </a:t>
            </a:r>
            <a:r>
              <a:rPr lang="bg-BG" dirty="0" smtClean="0"/>
              <a:t>ниво</a:t>
            </a:r>
            <a:r>
              <a:rPr lang="ru-RU" dirty="0" smtClean="0"/>
              <a:t> </a:t>
            </a:r>
            <a:r>
              <a:rPr lang="ru-RU" dirty="0"/>
              <a:t>NUTS-3). </a:t>
            </a:r>
            <a:r>
              <a:rPr lang="bg-BG" dirty="0" smtClean="0"/>
              <a:t>Както селските територии, така и преобладаващо селските региони се определят по един и същи начин: по-голямата част от населението им живее в селски мрежови клетки (</a:t>
            </a:r>
            <a:r>
              <a:rPr lang="en-US" dirty="0"/>
              <a:t>grid cells</a:t>
            </a:r>
            <a:r>
              <a:rPr lang="bg-BG" dirty="0" smtClean="0"/>
              <a:t>). Класификацията на LAU се нарича степен на урбанизация, а класификацията на регионите на ниво NUTS-3 се отнася до типологията градски-селски </a:t>
            </a:r>
            <a:r>
              <a:rPr lang="ru-RU" dirty="0" smtClean="0"/>
              <a:t>регион.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172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1425" y="128469"/>
            <a:ext cx="6719020" cy="1068935"/>
          </a:xfrm>
        </p:spPr>
        <p:txBody>
          <a:bodyPr>
            <a:normAutofit/>
          </a:bodyPr>
          <a:lstStyle/>
          <a:p>
            <a:pPr algn="ctr"/>
            <a:r>
              <a:rPr lang="bg-BG" sz="2000" dirty="0" smtClean="0"/>
              <a:t>Дългосрочна визия за селските райони на ЕС – към по-силни, свързани, устойчиви и проспериращи селски райони до 2040 г.</a:t>
            </a:r>
            <a:endParaRPr lang="bg-BG" sz="2000" dirty="0"/>
          </a:p>
        </p:txBody>
      </p:sp>
      <p:sp>
        <p:nvSpPr>
          <p:cNvPr id="5" name="Правоъгълник 4"/>
          <p:cNvSpPr/>
          <p:nvPr/>
        </p:nvSpPr>
        <p:spPr>
          <a:xfrm>
            <a:off x="2281425" y="1233917"/>
            <a:ext cx="5918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Класификацията на регионите на ниво NUTS-3 в България.</a:t>
            </a:r>
            <a:endParaRPr lang="bg-BG" dirty="0"/>
          </a:p>
        </p:txBody>
      </p:sp>
      <p:sp>
        <p:nvSpPr>
          <p:cNvPr id="7" name="Правоъгълник 6"/>
          <p:cNvSpPr/>
          <p:nvPr/>
        </p:nvSpPr>
        <p:spPr>
          <a:xfrm>
            <a:off x="2281425" y="4569281"/>
            <a:ext cx="5918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400" dirty="0" smtClean="0"/>
              <a:t>Източник </a:t>
            </a:r>
            <a:r>
              <a:rPr lang="bg-BG" sz="1400" dirty="0"/>
              <a:t>на </a:t>
            </a:r>
            <a:r>
              <a:rPr lang="bg-BG" sz="1400" dirty="0" smtClean="0"/>
              <a:t>данните</a:t>
            </a:r>
            <a:r>
              <a:rPr lang="en-US" sz="1400" dirty="0" smtClean="0"/>
              <a:t> </a:t>
            </a:r>
            <a:r>
              <a:rPr lang="bg-BG" sz="1400" dirty="0" smtClean="0"/>
              <a:t>за инфографиката: </a:t>
            </a:r>
            <a:r>
              <a:rPr lang="en-US" sz="1400" dirty="0" smtClean="0"/>
              <a:t>NUTS2021, Version</a:t>
            </a:r>
            <a:r>
              <a:rPr lang="bg-BG" sz="1400" dirty="0" smtClean="0"/>
              <a:t> 1,9/20.05.2021.</a:t>
            </a:r>
            <a:endParaRPr lang="bg-BG" sz="1400" dirty="0"/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425" y="1808225"/>
            <a:ext cx="6441727" cy="252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48566"/>
            <a:ext cx="8246070" cy="403873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Йерархичен клъстерен </a:t>
            </a:r>
            <a:r>
              <a:rPr lang="bg-BG" dirty="0"/>
              <a:t>анализ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09" y="1154754"/>
            <a:ext cx="6871725" cy="3860276"/>
          </a:xfrm>
        </p:spPr>
        <p:txBody>
          <a:bodyPr>
            <a:normAutofit fontScale="92500" lnSpcReduction="20000"/>
          </a:bodyPr>
          <a:lstStyle/>
          <a:p>
            <a:pPr marL="266700" indent="0" algn="just">
              <a:buNone/>
              <a:tabLst>
                <a:tab pos="539750" algn="l"/>
              </a:tabLst>
            </a:pPr>
            <a:r>
              <a:rPr lang="ru-RU" dirty="0" smtClean="0"/>
              <a:t> </a:t>
            </a:r>
            <a:r>
              <a:rPr lang="bg-BG" dirty="0" smtClean="0"/>
              <a:t>Последователност : </a:t>
            </a:r>
          </a:p>
          <a:p>
            <a:pPr marL="0" indent="0" algn="just">
              <a:buNone/>
            </a:pPr>
            <a:r>
              <a:rPr lang="bg-BG" dirty="0" smtClean="0"/>
              <a:t>1) избор на променливи; </a:t>
            </a:r>
          </a:p>
          <a:p>
            <a:pPr marL="0" indent="0" algn="just">
              <a:buNone/>
            </a:pPr>
            <a:r>
              <a:rPr lang="bg-BG" dirty="0" smtClean="0"/>
              <a:t>2) филтриране и подготовка на данните; </a:t>
            </a:r>
          </a:p>
          <a:p>
            <a:pPr marL="0" indent="0" algn="just">
              <a:buNone/>
            </a:pPr>
            <a:r>
              <a:rPr lang="bg-BG" dirty="0" smtClean="0"/>
              <a:t>3) корелационен анализ; </a:t>
            </a:r>
          </a:p>
          <a:p>
            <a:pPr marL="354013" indent="-354013" algn="just">
              <a:buNone/>
            </a:pPr>
            <a:r>
              <a:rPr lang="bg-BG" dirty="0" smtClean="0"/>
              <a:t>4) класификация посредством йерархичен клъстерен анализ; </a:t>
            </a:r>
          </a:p>
          <a:p>
            <a:pPr marL="354013" indent="-354013" algn="just">
              <a:buNone/>
            </a:pPr>
            <a:r>
              <a:rPr lang="bg-BG" dirty="0" smtClean="0"/>
              <a:t>5) оценка на валидността на клъстерите чрез ANOVA; </a:t>
            </a:r>
          </a:p>
          <a:p>
            <a:pPr marL="266700" indent="-266700" algn="just">
              <a:buNone/>
            </a:pPr>
            <a:r>
              <a:rPr lang="bg-BG" dirty="0" smtClean="0"/>
              <a:t>6) post hog тест за множествено сравнение – Tukey HSD – за тълкуване на резултатите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24" y="2542672"/>
            <a:ext cx="1414463" cy="804607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24" y="3793390"/>
            <a:ext cx="1414463" cy="756847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24" y="1363289"/>
            <a:ext cx="1414463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767" y="128470"/>
            <a:ext cx="8246070" cy="458115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Променливи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410" y="1350110"/>
            <a:ext cx="4123035" cy="3512215"/>
          </a:xfrm>
        </p:spPr>
        <p:txBody>
          <a:bodyPr>
            <a:noAutofit/>
          </a:bodyPr>
          <a:lstStyle/>
          <a:p>
            <a:pPr marL="266700" indent="-266700" algn="l"/>
            <a:r>
              <a:rPr lang="bg-BG" sz="1800" dirty="0" smtClean="0"/>
              <a:t>21 променливи са включени в изследването;</a:t>
            </a:r>
          </a:p>
          <a:p>
            <a:pPr marL="266700" indent="-266700" algn="l"/>
            <a:r>
              <a:rPr lang="bg-BG" sz="1800" dirty="0" smtClean="0"/>
              <a:t>11 от тях са статистически значимо различни в определените клъстери.</a:t>
            </a:r>
          </a:p>
          <a:p>
            <a:pPr marL="266700" indent="-266700" algn="l"/>
            <a:r>
              <a:rPr lang="bg-BG" sz="1800" dirty="0" smtClean="0"/>
              <a:t>Това са основните категории за заетост на територията на България по области за 2019 г.</a:t>
            </a:r>
            <a:endParaRPr lang="en-US" sz="1800" dirty="0" smtClean="0"/>
          </a:p>
          <a:p>
            <a:pPr marL="266700" indent="-266700" algn="l"/>
            <a:r>
              <a:rPr lang="bg-BG" sz="1800" dirty="0" smtClean="0"/>
              <a:t>От 28-те области е изключена София-област, т.к. при клъстерния анализ тя се отделя в самостоятелен клъстер, което се дължи предимно на голямата гъстота на населението. </a:t>
            </a:r>
            <a:endParaRPr lang="en-US" sz="18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293584"/>
              </p:ext>
            </p:extLst>
          </p:nvPr>
        </p:nvGraphicFramePr>
        <p:xfrm>
          <a:off x="143555" y="891995"/>
          <a:ext cx="4428444" cy="4119880"/>
        </p:xfrm>
        <a:graphic>
          <a:graphicData uri="http://schemas.openxmlformats.org/drawingml/2006/table">
            <a:tbl>
              <a:tblPr firstRow="1" firstCol="1" bandRow="1"/>
              <a:tblGrid>
                <a:gridCol w="315886">
                  <a:extLst>
                    <a:ext uri="{9D8B030D-6E8A-4147-A177-3AD203B41FA5}">
                      <a16:colId xmlns:a16="http://schemas.microsoft.com/office/drawing/2014/main" val="2430135926"/>
                    </a:ext>
                  </a:extLst>
                </a:gridCol>
                <a:gridCol w="4112558">
                  <a:extLst>
                    <a:ext uri="{9D8B030D-6E8A-4147-A177-3AD203B41FA5}">
                      <a16:colId xmlns:a16="http://schemas.microsoft.com/office/drawing/2014/main" val="4149633568"/>
                    </a:ext>
                  </a:extLst>
                </a:gridCol>
              </a:tblGrid>
              <a:tr h="144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574" marR="47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Гъстота на населението (хил. бр.)</a:t>
                      </a:r>
                    </a:p>
                  </a:txBody>
                  <a:tcPr marL="47574" marR="4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362988"/>
                  </a:ext>
                </a:extLst>
              </a:tr>
              <a:tr h="289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7574" marR="47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Средна годишна работна заплата на наетите лица по трудово и служебно правоотношение (хил. лв.)</a:t>
                      </a:r>
                    </a:p>
                  </a:txBody>
                  <a:tcPr marL="47574" marR="4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976076"/>
                  </a:ext>
                </a:extLst>
              </a:tr>
              <a:tr h="144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7574" marR="47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Регистрирани в бюрата по труда безработни лица към 31.12. (хил. бр.)</a:t>
                      </a:r>
                    </a:p>
                  </a:txBody>
                  <a:tcPr marL="47574" marR="4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799595"/>
                  </a:ext>
                </a:extLst>
              </a:tr>
              <a:tr h="289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7574" marR="47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Относителен дял на населението на възраст между 25 и 64 навършени години с висше образование (%)</a:t>
                      </a:r>
                    </a:p>
                  </a:txBody>
                  <a:tcPr marL="47574" marR="4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926041"/>
                  </a:ext>
                </a:extLst>
              </a:tr>
              <a:tr h="289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7574" marR="47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Относителен дял на населението на възраст между 25 и 64 навършени години със средно образование (%)</a:t>
                      </a:r>
                    </a:p>
                  </a:txBody>
                  <a:tcPr marL="47574" marR="4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75611"/>
                  </a:ext>
                </a:extLst>
              </a:tr>
              <a:tr h="144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7574" marR="47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Разходи за придобиване на ДМА (млн. лв.)</a:t>
                      </a:r>
                    </a:p>
                  </a:txBody>
                  <a:tcPr marL="47574" marR="4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964129"/>
                  </a:ext>
                </a:extLst>
              </a:tr>
              <a:tr h="144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7574" marR="47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Дължина на второкласните пътища (км)</a:t>
                      </a:r>
                    </a:p>
                  </a:txBody>
                  <a:tcPr marL="47574" marR="4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298664"/>
                  </a:ext>
                </a:extLst>
              </a:tr>
              <a:tr h="144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bg-BG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Дължина на третокласните пътища (км)</a:t>
                      </a:r>
                      <a:endParaRPr lang="bg-BG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254562"/>
                  </a:ext>
                </a:extLst>
              </a:tr>
              <a:tr h="289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7574" marR="47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Относителен дял на лицата на възраст между 16 и 74 години, използващи регулярно интернет процент (%)</a:t>
                      </a:r>
                    </a:p>
                  </a:txBody>
                  <a:tcPr marL="47574" marR="4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634847"/>
                  </a:ext>
                </a:extLst>
              </a:tr>
              <a:tr h="144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bg-BG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Заети в СС (хил. бр.)</a:t>
                      </a:r>
                      <a:endParaRPr lang="bg-BG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21577"/>
                  </a:ext>
                </a:extLst>
              </a:tr>
              <a:tr h="144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bg-BG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БДС от СС (млн. лв.)</a:t>
                      </a:r>
                      <a:endParaRPr lang="bg-BG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050053"/>
                  </a:ext>
                </a:extLst>
              </a:tr>
              <a:tr h="144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bg-BG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ИЗП (</a:t>
                      </a:r>
                      <a:r>
                        <a:rPr lang="en-US" sz="105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</a:t>
                      </a:r>
                      <a:r>
                        <a:rPr lang="bg-BG" sz="105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bg-BG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082333"/>
                  </a:ext>
                </a:extLst>
              </a:tr>
              <a:tr h="144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bg-BG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 зърнени (</a:t>
                      </a:r>
                      <a:r>
                        <a:rPr lang="en-US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</a:t>
                      </a:r>
                      <a:r>
                        <a:rPr lang="bg-BG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bg-BG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117807"/>
                  </a:ext>
                </a:extLst>
              </a:tr>
              <a:tr h="144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bg-BG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 маслодайни (</a:t>
                      </a:r>
                      <a:r>
                        <a:rPr lang="en-US" sz="105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</a:t>
                      </a:r>
                      <a:r>
                        <a:rPr lang="bg-BG" sz="105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bg-BG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964498"/>
                  </a:ext>
                </a:extLst>
              </a:tr>
              <a:tr h="144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bg-BG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 технически (</a:t>
                      </a:r>
                      <a:r>
                        <a:rPr lang="en-US" sz="105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</a:t>
                      </a:r>
                      <a:r>
                        <a:rPr lang="bg-BG" sz="105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bg-BG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941437"/>
                  </a:ext>
                </a:extLst>
              </a:tr>
              <a:tr h="144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bg-BG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 зеленчуци (</a:t>
                      </a:r>
                      <a:r>
                        <a:rPr lang="en-US" sz="105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</a:t>
                      </a:r>
                      <a:r>
                        <a:rPr lang="bg-BG" sz="105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bg-BG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637017"/>
                  </a:ext>
                </a:extLst>
              </a:tr>
              <a:tr h="144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7574" marR="47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 ливади (</a:t>
                      </a:r>
                      <a:r>
                        <a:rPr lang="en-US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</a:t>
                      </a:r>
                      <a:r>
                        <a:rPr lang="bg-BG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7574" marR="4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732008"/>
                  </a:ext>
                </a:extLst>
              </a:tr>
              <a:tr h="144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bg-BG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 угари (</a:t>
                      </a:r>
                      <a:r>
                        <a:rPr lang="en-US" sz="105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</a:t>
                      </a:r>
                      <a:r>
                        <a:rPr lang="bg-BG" sz="105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bg-BG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70264"/>
                  </a:ext>
                </a:extLst>
              </a:tr>
              <a:tr h="144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47574" marR="475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 семейни градини (</a:t>
                      </a:r>
                      <a:r>
                        <a:rPr lang="en-US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</a:t>
                      </a:r>
                      <a:r>
                        <a:rPr lang="bg-BG" sz="10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7574" marR="4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47111"/>
                  </a:ext>
                </a:extLst>
              </a:tr>
              <a:tr h="144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bg-BG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Затревени площи (</a:t>
                      </a:r>
                      <a:r>
                        <a:rPr lang="en-US" sz="105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</a:t>
                      </a:r>
                      <a:r>
                        <a:rPr lang="bg-BG" sz="105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bg-BG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918738"/>
                  </a:ext>
                </a:extLst>
              </a:tr>
              <a:tr h="1447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bg-BG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ТН (</a:t>
                      </a:r>
                      <a:r>
                        <a:rPr lang="en-US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</a:t>
                      </a:r>
                      <a:r>
                        <a:rPr lang="bg-BG" sz="105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bg-BG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74" marR="47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460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8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8720" y="128470"/>
            <a:ext cx="6260905" cy="458115"/>
          </a:xfrm>
        </p:spPr>
        <p:txBody>
          <a:bodyPr>
            <a:normAutofit fontScale="90000"/>
          </a:bodyPr>
          <a:lstStyle/>
          <a:p>
            <a:pPr algn="ctr"/>
            <a:r>
              <a:rPr lang="bg-BG" dirty="0" smtClean="0"/>
              <a:t>Клъстери</a:t>
            </a:r>
            <a:endParaRPr lang="en-US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720" y="648250"/>
            <a:ext cx="6719020" cy="3912717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459898"/>
              </p:ext>
            </p:extLst>
          </p:nvPr>
        </p:nvGraphicFramePr>
        <p:xfrm>
          <a:off x="2786940" y="4563582"/>
          <a:ext cx="5402580" cy="391414"/>
        </p:xfrm>
        <a:graphic>
          <a:graphicData uri="http://schemas.openxmlformats.org/drawingml/2006/table">
            <a:tbl>
              <a:tblPr firstRow="1" firstCol="1" bandRow="1"/>
              <a:tblGrid>
                <a:gridCol w="711033">
                  <a:extLst>
                    <a:ext uri="{9D8B030D-6E8A-4147-A177-3AD203B41FA5}">
                      <a16:colId xmlns:a16="http://schemas.microsoft.com/office/drawing/2014/main" val="3362638116"/>
                    </a:ext>
                  </a:extLst>
                </a:gridCol>
                <a:gridCol w="1135748">
                  <a:extLst>
                    <a:ext uri="{9D8B030D-6E8A-4147-A177-3AD203B41FA5}">
                      <a16:colId xmlns:a16="http://schemas.microsoft.com/office/drawing/2014/main" val="953875588"/>
                    </a:ext>
                  </a:extLst>
                </a:gridCol>
                <a:gridCol w="717381">
                  <a:extLst>
                    <a:ext uri="{9D8B030D-6E8A-4147-A177-3AD203B41FA5}">
                      <a16:colId xmlns:a16="http://schemas.microsoft.com/office/drawing/2014/main" val="4207769610"/>
                    </a:ext>
                  </a:extLst>
                </a:gridCol>
                <a:gridCol w="1135748">
                  <a:extLst>
                    <a:ext uri="{9D8B030D-6E8A-4147-A177-3AD203B41FA5}">
                      <a16:colId xmlns:a16="http://schemas.microsoft.com/office/drawing/2014/main" val="1563039654"/>
                    </a:ext>
                  </a:extLst>
                </a:gridCol>
                <a:gridCol w="651357">
                  <a:extLst>
                    <a:ext uri="{9D8B030D-6E8A-4147-A177-3AD203B41FA5}">
                      <a16:colId xmlns:a16="http://schemas.microsoft.com/office/drawing/2014/main" val="4243838463"/>
                    </a:ext>
                  </a:extLst>
                </a:gridCol>
                <a:gridCol w="1051313">
                  <a:extLst>
                    <a:ext uri="{9D8B030D-6E8A-4147-A177-3AD203B41FA5}">
                      <a16:colId xmlns:a16="http://schemas.microsoft.com/office/drawing/2014/main" val="4125075039"/>
                    </a:ext>
                  </a:extLst>
                </a:gridCol>
              </a:tblGrid>
              <a:tr h="83820">
                <a:tc gridSpan="6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Ниво на показателите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362512"/>
                  </a:ext>
                </a:extLst>
              </a:tr>
              <a:tr h="838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Високо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Над средното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Средно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Под средното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Ниско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A3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Много ниско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98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9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0"/>
            <a:ext cx="8246070" cy="586585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Еднофакторен </a:t>
            </a:r>
            <a:r>
              <a:rPr lang="bg-BG" dirty="0"/>
              <a:t>дисперсионен анализ (</a:t>
            </a:r>
            <a:r>
              <a:rPr lang="en-US" dirty="0"/>
              <a:t>ANOVA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915790"/>
              </p:ext>
            </p:extLst>
          </p:nvPr>
        </p:nvGraphicFramePr>
        <p:xfrm>
          <a:off x="1976015" y="1197405"/>
          <a:ext cx="4953000" cy="2417763"/>
        </p:xfrm>
        <a:graphic>
          <a:graphicData uri="http://schemas.openxmlformats.org/drawingml/2006/table">
            <a:tbl>
              <a:tblPr/>
              <a:tblGrid>
                <a:gridCol w="2004060">
                  <a:extLst>
                    <a:ext uri="{9D8B030D-6E8A-4147-A177-3AD203B41FA5}">
                      <a16:colId xmlns:a16="http://schemas.microsoft.com/office/drawing/2014/main" val="2817141212"/>
                    </a:ext>
                  </a:extLst>
                </a:gridCol>
                <a:gridCol w="852805">
                  <a:extLst>
                    <a:ext uri="{9D8B030D-6E8A-4147-A177-3AD203B41FA5}">
                      <a16:colId xmlns:a16="http://schemas.microsoft.com/office/drawing/2014/main" val="367775946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673205530"/>
                    </a:ext>
                  </a:extLst>
                </a:gridCol>
                <a:gridCol w="890905">
                  <a:extLst>
                    <a:ext uri="{9D8B030D-6E8A-4147-A177-3AD203B41FA5}">
                      <a16:colId xmlns:a16="http://schemas.microsoft.com/office/drawing/2014/main" val="454360511"/>
                    </a:ext>
                  </a:extLst>
                </a:gridCol>
                <a:gridCol w="640715">
                  <a:extLst>
                    <a:ext uri="{9D8B030D-6E8A-4147-A177-3AD203B41FA5}">
                      <a16:colId xmlns:a16="http://schemas.microsoft.com/office/drawing/2014/main" val="1201274384"/>
                    </a:ext>
                  </a:extLst>
                </a:gridCol>
                <a:gridCol w="335915">
                  <a:extLst>
                    <a:ext uri="{9D8B030D-6E8A-4147-A177-3AD203B41FA5}">
                      <a16:colId xmlns:a16="http://schemas.microsoft.com/office/drawing/2014/main" val="30876323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Променлива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  <a:r>
                        <a:rPr lang="bg-BG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bg-BG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bg-BG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bg-BG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Squares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df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Mean</a:t>
                      </a:r>
                      <a:r>
                        <a:rPr lang="bg-BG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bg-BG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Square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Sig</a:t>
                      </a:r>
                      <a:r>
                        <a:rPr lang="bg-BG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766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Дължина на третокласните пътища км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177632,923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35526,585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2,791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0,044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265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заети в СС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1470,297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294,059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2,259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0,086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727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БДС от СС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24506,443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4901,289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2,971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0,035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424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ИЗП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1,754E11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3,507E10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89,940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93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зърнени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7,907E10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1,581E10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63,219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835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маслодайни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1,372E10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2,744E9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61,351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0,000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524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технически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1,013E8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20250138,879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3,081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0,031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2652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зеленчуци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1,168E8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23366128,664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5,651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0,002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2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угари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1,542E8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30842165,489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4,093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0,009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903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затревени площи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1,036E10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2,071E9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6,310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0,001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398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ТН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2,721E8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54429544,562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3,454</a:t>
                      </a:r>
                      <a:endParaRPr lang="bg-BG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bg-BG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0,020</a:t>
                      </a:r>
                      <a:endParaRPr lang="bg-BG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005418"/>
                  </a:ext>
                </a:extLst>
              </a:tr>
            </a:tbl>
          </a:graphicData>
        </a:graphic>
      </p:graphicFrame>
      <p:sp>
        <p:nvSpPr>
          <p:cNvPr id="11" name="Правоъгълник 10"/>
          <p:cNvSpPr/>
          <p:nvPr/>
        </p:nvSpPr>
        <p:spPr>
          <a:xfrm>
            <a:off x="907081" y="3946095"/>
            <a:ext cx="7329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g-BG" dirty="0" smtClean="0">
                <a:solidFill>
                  <a:schemeClr val="bg1"/>
                </a:solidFill>
              </a:rPr>
              <a:t>С 95% сигурност (при заетите в СС с 90%) може да се твърди, че съществуват клъстери с различни средни за всяка променлива, т.е. различията между клъстерите са валидни.</a:t>
            </a:r>
            <a:endParaRPr lang="bg-B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3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1386</Words>
  <Application>Microsoft Office PowerPoint</Application>
  <PresentationFormat>Презентация на цял екран (16:9)</PresentationFormat>
  <Paragraphs>551</Paragraphs>
  <Slides>12</Slides>
  <Notes>2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Office Theme</vt:lpstr>
      <vt:lpstr>КЛАСИФИКАЦИЯ НА ОБЛАСТИТЕ (NUTS 3) В БЪЛГАРИЯ:  ФОКУС ВЪРХУ КАТЕГОРИИТЕ ИЗПОЛЗВАНА ЗЕМЕДЕЛСКА ПЛОЩ</vt:lpstr>
      <vt:lpstr>Цел на изследването</vt:lpstr>
      <vt:lpstr>Задачи на изследването</vt:lpstr>
      <vt:lpstr>Дългосрочна визия за селските райони на ЕС –  към по-силни, свързани, устойчиви и проспериращи  селски райони до 2040 г.</vt:lpstr>
      <vt:lpstr>Дългосрочна визия за селските райони на ЕС – към по-силни, свързани, устойчиви и проспериращи селски райони до 2040 г.</vt:lpstr>
      <vt:lpstr>Йерархичен клъстерен анализ</vt:lpstr>
      <vt:lpstr>Променливи</vt:lpstr>
      <vt:lpstr>Клъстери</vt:lpstr>
      <vt:lpstr>Еднофакторен дисперсионен анализ (ANOVA)</vt:lpstr>
      <vt:lpstr>Post hog тест за множествено сравнение – Tukey HSD</vt:lpstr>
      <vt:lpstr>Презентация на PowerPoint</vt:lpstr>
      <vt:lpstr>Презентация на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1</cp:lastModifiedBy>
  <cp:revision>179</cp:revision>
  <dcterms:created xsi:type="dcterms:W3CDTF">2013-08-21T19:17:07Z</dcterms:created>
  <dcterms:modified xsi:type="dcterms:W3CDTF">2021-10-28T11:48:48Z</dcterms:modified>
</cp:coreProperties>
</file>