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4" r:id="rId1"/>
  </p:sldMasterIdLst>
  <p:sldIdLst>
    <p:sldId id="256" r:id="rId2"/>
    <p:sldId id="285" r:id="rId3"/>
    <p:sldId id="279" r:id="rId4"/>
    <p:sldId id="271" r:id="rId5"/>
    <p:sldId id="273" r:id="rId6"/>
    <p:sldId id="278" r:id="rId7"/>
    <p:sldId id="286" r:id="rId8"/>
    <p:sldId id="258" r:id="rId9"/>
    <p:sldId id="277" r:id="rId10"/>
    <p:sldId id="270" r:id="rId11"/>
    <p:sldId id="275" r:id="rId12"/>
    <p:sldId id="280" r:id="rId13"/>
    <p:sldId id="281" r:id="rId14"/>
    <p:sldId id="282" r:id="rId15"/>
    <p:sldId id="283" r:id="rId16"/>
    <p:sldId id="276" r:id="rId17"/>
    <p:sldId id="28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6220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724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440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677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7179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250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854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7364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797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52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european-green-deal/delivering-european-green-deal_b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EN/TXT/?uri=CELEX:52020DC002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405" y="1487423"/>
            <a:ext cx="8540796" cy="1717749"/>
          </a:xfrm>
        </p:spPr>
        <p:txBody>
          <a:bodyPr>
            <a:normAutofit/>
          </a:bodyPr>
          <a:lstStyle/>
          <a:p>
            <a:r>
              <a:rPr lang="bg-BG" sz="4500" cap="none" dirty="0" smtClean="0">
                <a:solidFill>
                  <a:schemeClr val="accent4">
                    <a:lumMod val="50000"/>
                  </a:schemeClr>
                </a:solidFill>
              </a:rPr>
              <a:t>Приоритети и възможности в ЕС през 2021 и следващите години</a:t>
            </a:r>
            <a:endParaRPr lang="bg-BG" sz="4500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429" y="5941310"/>
            <a:ext cx="10144748" cy="723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bg-BG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-та Международна научна конференция </a:t>
            </a:r>
            <a:endParaRPr lang="bg-BG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bg-BG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bg-BG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Земеделие и </a:t>
            </a:r>
            <a:r>
              <a:rPr lang="bg-BG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снабдяване </a:t>
            </a:r>
            <a:r>
              <a:rPr lang="bg-BG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храни: пазари и </a:t>
            </a:r>
            <a:r>
              <a:rPr lang="bg-BG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политики“, </a:t>
            </a:r>
            <a:r>
              <a:rPr lang="bg-BG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27-28 октомври 2021 г</a:t>
            </a:r>
            <a:r>
              <a:rPr lang="bg-BG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., София</a:t>
            </a:r>
            <a:endParaRPr lang="bg-BG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02531" y="4443038"/>
            <a:ext cx="6731869" cy="1128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2800" b="1" dirty="0" smtClean="0">
                <a:solidFill>
                  <a:schemeClr val="accent4">
                    <a:lumMod val="50000"/>
                  </a:schemeClr>
                </a:solidFill>
              </a:rPr>
              <a:t>Снежана Благоева</a:t>
            </a:r>
          </a:p>
          <a:p>
            <a:pPr algn="l"/>
            <a:r>
              <a:rPr lang="bg-BG" sz="2000" b="1" dirty="0" smtClean="0">
                <a:solidFill>
                  <a:schemeClr val="accent4">
                    <a:lumMod val="50000"/>
                  </a:schemeClr>
                </a:solidFill>
              </a:rPr>
              <a:t>Министерство на земеделието, храните и горите</a:t>
            </a:r>
          </a:p>
        </p:txBody>
      </p:sp>
    </p:spTree>
    <p:extLst>
      <p:ext uri="{BB962C8B-B14F-4D97-AF65-F5344CB8AC3E}">
        <p14:creationId xmlns:p14="http://schemas.microsoft.com/office/powerpoint/2010/main" val="25441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9875520" cy="108813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Европейски </a:t>
            </a:r>
            <a:r>
              <a:rPr lang="bg-BG" dirty="0"/>
              <a:t>закон за </a:t>
            </a:r>
            <a:r>
              <a:rPr lang="bg-BG" dirty="0" smtClean="0"/>
              <a:t>климата</a:t>
            </a:r>
            <a:r>
              <a:rPr lang="bg-BG" b="1" dirty="0"/>
              <a:t/>
            </a:r>
            <a:br>
              <a:rPr lang="bg-BG" b="1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09472"/>
            <a:ext cx="10512552" cy="1975104"/>
          </a:xfrm>
        </p:spPr>
        <p:txBody>
          <a:bodyPr>
            <a:normAutofit/>
          </a:bodyPr>
          <a:lstStyle/>
          <a:p>
            <a:r>
              <a:rPr lang="bg-BG" dirty="0"/>
              <a:t>в сила от </a:t>
            </a:r>
            <a:r>
              <a:rPr lang="bg-BG" dirty="0" smtClean="0"/>
              <a:t>юли </a:t>
            </a:r>
            <a:r>
              <a:rPr lang="bg-BG" dirty="0"/>
              <a:t>2021 г.</a:t>
            </a:r>
          </a:p>
          <a:p>
            <a:r>
              <a:rPr lang="ru-RU" dirty="0"/>
              <a:t>превръща в закон целта, определена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bg-BG" dirty="0" smtClean="0"/>
              <a:t>Европейския зелен пакт, </a:t>
            </a:r>
            <a:r>
              <a:rPr lang="ru-RU" dirty="0" smtClean="0"/>
              <a:t>икономиката </a:t>
            </a:r>
            <a:r>
              <a:rPr lang="ru-RU" dirty="0"/>
              <a:t>и обществото на </a:t>
            </a:r>
            <a:r>
              <a:rPr lang="ru-RU" dirty="0" smtClean="0"/>
              <a:t>Европа </a:t>
            </a:r>
            <a:r>
              <a:rPr lang="ru-RU" dirty="0"/>
              <a:t>да </a:t>
            </a:r>
            <a:r>
              <a:rPr lang="ru-RU" dirty="0" smtClean="0"/>
              <a:t>станат станат </a:t>
            </a:r>
            <a:r>
              <a:rPr lang="ru-RU" b="1" dirty="0" smtClean="0"/>
              <a:t>неутрални </a:t>
            </a:r>
            <a:r>
              <a:rPr lang="ru-RU" b="1" dirty="0"/>
              <a:t>по отношение на климата </a:t>
            </a:r>
            <a:r>
              <a:rPr lang="ru-RU" b="1" dirty="0" smtClean="0"/>
              <a:t>до 2050 г. 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намаляване </a:t>
            </a:r>
            <a:r>
              <a:rPr lang="ru-RU" dirty="0"/>
              <a:t>с поне </a:t>
            </a:r>
            <a:r>
              <a:rPr lang="ru-RU" b="1" dirty="0"/>
              <a:t>55 % на емисиите спрямо равнищата през 1990 г. </a:t>
            </a:r>
            <a:r>
              <a:rPr lang="ru-RU" b="1" dirty="0" smtClean="0"/>
              <a:t>до </a:t>
            </a:r>
            <a:r>
              <a:rPr lang="ru-RU" b="1" dirty="0"/>
              <a:t>2030 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56320" y="4218432"/>
            <a:ext cx="3352800" cy="15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200" dirty="0" smtClean="0">
                <a:solidFill>
                  <a:srgbClr val="C00000"/>
                </a:solidFill>
              </a:rPr>
              <a:t>ОСП: 40% от средствата ще подкрепят цели, свързани с климата   </a:t>
            </a:r>
            <a:endParaRPr lang="bg-BG" sz="22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3230880"/>
            <a:ext cx="6708648" cy="32552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нулеви нетни емисии на парникови газове до 2050 г.</a:t>
            </a:r>
          </a:p>
          <a:p>
            <a:r>
              <a:rPr lang="ru-RU" sz="1800" dirty="0" smtClean="0"/>
              <a:t>процедура </a:t>
            </a:r>
            <a:r>
              <a:rPr lang="ru-RU" sz="1800" dirty="0"/>
              <a:t>за определяне на цел в областта на климата за 2040</a:t>
            </a:r>
          </a:p>
          <a:p>
            <a:r>
              <a:rPr lang="ru-RU" sz="1800" dirty="0"/>
              <a:t>увеличаване на поглътителите (</a:t>
            </a:r>
            <a:r>
              <a:rPr lang="en-US" sz="1800" dirty="0"/>
              <a:t>LULUCF)</a:t>
            </a:r>
          </a:p>
          <a:p>
            <a:r>
              <a:rPr lang="bg-BG" sz="1800" dirty="0"/>
              <a:t>съгласуваност на всички политики с цел постигане на неутралност</a:t>
            </a:r>
            <a:endParaRPr lang="ru-RU" sz="1800" dirty="0"/>
          </a:p>
          <a:p>
            <a:r>
              <a:rPr lang="ru-RU" sz="1800" dirty="0"/>
              <a:t>мерки за проследяване на напредъка и при необходимост адаптиране на действията</a:t>
            </a:r>
          </a:p>
          <a:p>
            <a:r>
              <a:rPr lang="ru-RU" sz="1800" dirty="0"/>
              <a:t>оценка на напредъка на 5 години</a:t>
            </a:r>
          </a:p>
        </p:txBody>
      </p:sp>
    </p:spTree>
    <p:extLst>
      <p:ext uri="{BB962C8B-B14F-4D97-AF65-F5344CB8AC3E}">
        <p14:creationId xmlns:p14="http://schemas.microsoft.com/office/powerpoint/2010/main" val="11608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404" y="152866"/>
            <a:ext cx="9875520" cy="1356360"/>
          </a:xfrm>
        </p:spPr>
        <p:txBody>
          <a:bodyPr>
            <a:normAutofit/>
          </a:bodyPr>
          <a:lstStyle/>
          <a:p>
            <a:r>
              <a:rPr lang="bg-BG" sz="4000" dirty="0"/>
              <a:t>Адаптиране към цел </a:t>
            </a:r>
            <a:r>
              <a:rPr lang="bg-BG" sz="4000" dirty="0" smtClean="0"/>
              <a:t>55 (</a:t>
            </a:r>
            <a:r>
              <a:rPr lang="en-US" sz="4000" dirty="0" smtClean="0"/>
              <a:t>Fit for 55)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888" y="1037315"/>
            <a:ext cx="10695432" cy="4971211"/>
          </a:xfrm>
        </p:spPr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Пакет от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взаимосвързани предложения,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насочени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към постигането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справедлив, конкурентен и екологичен преход до 2030 г. и след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това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, приет юли 2021 от ЕК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Промяна на 8 акта и 5 нови законодателни инициативи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областта на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климат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, енергия и горива, транспорт, сгради, земеползване и горско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стопанство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endParaRPr lang="bg-BG" dirty="0"/>
          </a:p>
          <a:p>
            <a:pPr marL="0" indent="0">
              <a:buNone/>
            </a:pPr>
            <a:endParaRPr lang="bg-BG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8888" y="6426107"/>
            <a:ext cx="9302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/>
              <a:t>https://eur-lex.europa.eu/legal-content/BG/TXT/?uri=CELEX%3A52021DC0550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74910"/>
              </p:ext>
            </p:extLst>
          </p:nvPr>
        </p:nvGraphicFramePr>
        <p:xfrm>
          <a:off x="826008" y="2731421"/>
          <a:ext cx="1096975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720">
                  <a:extLst>
                    <a:ext uri="{9D8B030D-6E8A-4147-A177-3AD203B41FA5}">
                      <a16:colId xmlns:a16="http://schemas.microsoft.com/office/drawing/2014/main" val="4255762238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2866283725"/>
                    </a:ext>
                  </a:extLst>
                </a:gridCol>
                <a:gridCol w="3163824">
                  <a:extLst>
                    <a:ext uri="{9D8B030D-6E8A-4147-A177-3AD203B41FA5}">
                      <a16:colId xmlns:a16="http://schemas.microsoft.com/office/drawing/2014/main" val="260714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Ценообразуване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37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По-силна схема за търговия с емисии, включително във въздухоплаването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Разширяване на търговията с емисии, за да включи корабоплаването, автомобилния транспорт и сградите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Актуализирана Директива за данъчно облагане на енергийните продукти и електроенергията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 механизъм за въглеродна корекция по границите</a:t>
                      </a:r>
                      <a:endParaRPr lang="bg-BG" sz="17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Актуализиран Регламент за разпределяне на усилията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Актуализиран Регламент относно </a:t>
                      </a:r>
                      <a:r>
                        <a:rPr lang="bg-BG" sz="1700" u="sng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земеползването</a:t>
                      </a:r>
                      <a:r>
                        <a:rPr lang="bg-BG" sz="17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промените в </a:t>
                      </a:r>
                      <a:r>
                        <a:rPr lang="bg-BG" sz="1700" u="sng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земеползването</a:t>
                      </a:r>
                      <a:r>
                        <a:rPr lang="bg-BG" sz="17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горското стопанство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Актуализирана Директива за насърчаване на използването на енергия от възобновяеми източници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Актуализирана Директива относно енергийната ефективност</a:t>
                      </a:r>
                      <a:endParaRPr lang="bg-BG" sz="17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По-строги показатели за емисиите на CO2 на леки и лекотоварни автомобили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 инфраструктура за алтернативни горива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ReFuelEU</a:t>
                      </a: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По-устойчиви авиационни горива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7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FuelEU</a:t>
                      </a:r>
                      <a:r>
                        <a:rPr lang="bg-BG" sz="17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По-чисти морски горива</a:t>
                      </a:r>
                    </a:p>
                    <a:p>
                      <a:endParaRPr lang="bg-BG" sz="17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3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2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"/>
            <a:ext cx="10695432" cy="832104"/>
          </a:xfrm>
        </p:spPr>
        <p:txBody>
          <a:bodyPr>
            <a:normAutofit/>
          </a:bodyPr>
          <a:lstStyle/>
          <a:p>
            <a:r>
              <a:rPr lang="bg-BG" sz="3800" dirty="0"/>
              <a:t>Адаптиране към цел 55: връзка със земеделието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67968"/>
            <a:ext cx="10082784" cy="5023104"/>
          </a:xfrm>
        </p:spPr>
        <p:txBody>
          <a:bodyPr>
            <a:normAutofit/>
          </a:bodyPr>
          <a:lstStyle/>
          <a:p>
            <a:r>
              <a:rPr lang="bg-BG" sz="2200" i="0" dirty="0">
                <a:solidFill>
                  <a:schemeClr val="accent1">
                    <a:lumMod val="50000"/>
                  </a:schemeClr>
                </a:solidFill>
              </a:rPr>
              <a:t>По-амбициозни цели в Регламент относно </a:t>
            </a:r>
            <a:r>
              <a:rPr lang="bg-BG" sz="2200" i="0" dirty="0" err="1">
                <a:solidFill>
                  <a:schemeClr val="accent1">
                    <a:lumMod val="50000"/>
                  </a:schemeClr>
                </a:solidFill>
              </a:rPr>
              <a:t>земеползването</a:t>
            </a:r>
            <a:r>
              <a:rPr lang="bg-BG" sz="2200" i="0" dirty="0">
                <a:solidFill>
                  <a:schemeClr val="accent1">
                    <a:lumMod val="50000"/>
                  </a:schemeClr>
                </a:solidFill>
              </a:rPr>
              <a:t>, промените в </a:t>
            </a:r>
            <a:r>
              <a:rPr lang="bg-BG" sz="2200" i="0" dirty="0" err="1">
                <a:solidFill>
                  <a:schemeClr val="accent1">
                    <a:lumMod val="50000"/>
                  </a:schemeClr>
                </a:solidFill>
              </a:rPr>
              <a:t>земеползването</a:t>
            </a:r>
            <a:r>
              <a:rPr lang="bg-BG" sz="2200" i="0" dirty="0">
                <a:solidFill>
                  <a:schemeClr val="accent1">
                    <a:lumMod val="50000"/>
                  </a:schemeClr>
                </a:solidFill>
              </a:rPr>
              <a:t> и горското стопанство (</a:t>
            </a:r>
            <a:r>
              <a:rPr lang="en-US" sz="2200" i="0" dirty="0">
                <a:solidFill>
                  <a:schemeClr val="accent1">
                    <a:lumMod val="50000"/>
                  </a:schemeClr>
                </a:solidFill>
              </a:rPr>
              <a:t>LULUCF</a:t>
            </a:r>
            <a:r>
              <a:rPr lang="bg-BG" sz="2200" i="0" dirty="0" smtClean="0">
                <a:solidFill>
                  <a:schemeClr val="accent1">
                    <a:lumMod val="50000"/>
                  </a:schemeClr>
                </a:solidFill>
              </a:rPr>
              <a:t>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sz="2200" i="0" dirty="0" smtClean="0">
                <a:solidFill>
                  <a:schemeClr val="accent1">
                    <a:lumMod val="50000"/>
                  </a:schemeClr>
                </a:solidFill>
              </a:rPr>
              <a:t>нетни </a:t>
            </a:r>
            <a:r>
              <a:rPr lang="bg-BG" sz="2200" i="0" dirty="0">
                <a:solidFill>
                  <a:schemeClr val="accent1">
                    <a:lumMod val="50000"/>
                  </a:schemeClr>
                </a:solidFill>
              </a:rPr>
              <a:t>поглъщания на парникови газове в сектора </a:t>
            </a:r>
            <a:r>
              <a:rPr lang="bg-BG" sz="2200" i="0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310 милиона тона CO</a:t>
            </a:r>
            <a:r>
              <a:rPr lang="ru-RU" sz="22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еквивалент до 2030 г.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неутралност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по отношение на емисиите </a:t>
            </a:r>
            <a:r>
              <a:rPr lang="bg-BG" sz="2200" i="0" dirty="0">
                <a:solidFill>
                  <a:schemeClr val="accent1">
                    <a:lumMod val="50000"/>
                  </a:schemeClr>
                </a:solidFill>
              </a:rPr>
              <a:t>до 2035 г. </a:t>
            </a:r>
            <a:endParaRPr lang="bg-BG" sz="22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sz="2200" i="0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bg-BG" sz="2200" i="0" dirty="0">
                <a:solidFill>
                  <a:schemeClr val="accent1">
                    <a:lumMod val="50000"/>
                  </a:schemeClr>
                </a:solidFill>
              </a:rPr>
              <a:t>2026 г. ДЧ се очаква да определят национални </a:t>
            </a:r>
            <a:r>
              <a:rPr lang="bg-BG" sz="2200" i="0" dirty="0" smtClean="0">
                <a:solidFill>
                  <a:schemeClr val="accent1">
                    <a:lumMod val="50000"/>
                  </a:schemeClr>
                </a:solidFill>
              </a:rPr>
              <a:t>цели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прилагане на кохерентна политика за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LULUCF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 сектора</a:t>
            </a:r>
          </a:p>
          <a:p>
            <a:r>
              <a:rPr lang="bg-BG" sz="2200" i="0" dirty="0">
                <a:solidFill>
                  <a:schemeClr val="accent1">
                    <a:lumMod val="50000"/>
                  </a:schemeClr>
                </a:solidFill>
              </a:rPr>
              <a:t>Нова Стратегия за Горите</a:t>
            </a:r>
          </a:p>
          <a:p>
            <a:r>
              <a:rPr lang="ru-RU" sz="2200" i="0" dirty="0">
                <a:solidFill>
                  <a:schemeClr val="accent1">
                    <a:lumMod val="50000"/>
                  </a:schemeClr>
                </a:solidFill>
              </a:rPr>
              <a:t>Актуализиран Регламент за разпределяне на </a:t>
            </a:r>
            <a:r>
              <a:rPr lang="ru-RU" sz="2200" i="0" dirty="0" smtClean="0">
                <a:solidFill>
                  <a:schemeClr val="accent1">
                    <a:lumMod val="50000"/>
                  </a:schemeClr>
                </a:solidFill>
              </a:rPr>
              <a:t>усилията: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по-амбициозно 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намаляване на емисиите в секторите на сградния фонд, транспорта, селското стопанство, отпадъците и малките предприятия с 40 % до 2030 г. в сравнение със ситуацията през 2005 г.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(до сега целта беше 29%)</a:t>
            </a: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2984"/>
            <a:ext cx="10695432" cy="832104"/>
          </a:xfrm>
        </p:spPr>
        <p:txBody>
          <a:bodyPr>
            <a:normAutofit/>
          </a:bodyPr>
          <a:lstStyle/>
          <a:p>
            <a:r>
              <a:rPr lang="bg-BG" sz="3800" dirty="0" smtClean="0"/>
              <a:t>Въглеродно земеделие</a:t>
            </a:r>
            <a:endParaRPr lang="bg-BG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55776"/>
            <a:ext cx="10082784" cy="543763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ЕК публикува на </a:t>
            </a:r>
            <a:r>
              <a:rPr lang="ru-RU" sz="2400" dirty="0"/>
              <a:t>27 април 2021 г. окончателен доклад от двугодишно проучване </a:t>
            </a:r>
            <a:r>
              <a:rPr lang="ru-RU" sz="2400" dirty="0" smtClean="0"/>
              <a:t>относно въглеродното земеделие: </a:t>
            </a:r>
            <a:r>
              <a:rPr lang="ru-RU" sz="2400" dirty="0"/>
              <a:t>„</a:t>
            </a:r>
            <a:r>
              <a:rPr lang="ru-RU" sz="2400" i="1" dirty="0">
                <a:solidFill>
                  <a:srgbClr val="00B050"/>
                </a:solidFill>
              </a:rPr>
              <a:t>Наръчник за техническо ръководство - създаване и прилагане на базирани на резултатите механизми за въглеродно земеделие </a:t>
            </a:r>
            <a:r>
              <a:rPr lang="ru-RU" sz="2400" i="1" dirty="0" smtClean="0">
                <a:solidFill>
                  <a:srgbClr val="00B050"/>
                </a:solidFill>
              </a:rPr>
              <a:t>в ЕС</a:t>
            </a:r>
            <a:r>
              <a:rPr lang="ru-RU" sz="2400" dirty="0" smtClean="0"/>
              <a:t>„</a:t>
            </a:r>
          </a:p>
          <a:p>
            <a:pPr lvl="1"/>
            <a:r>
              <a:rPr lang="ru-RU" dirty="0" smtClean="0"/>
              <a:t>Прегред на съществуващите </a:t>
            </a:r>
            <a:r>
              <a:rPr lang="ru-RU" dirty="0"/>
              <a:t>схеми във 5 области: влажни зони и торфища, агролесовъдство, </a:t>
            </a:r>
            <a:r>
              <a:rPr lang="bg-BG" dirty="0"/>
              <a:t>увеличаване на органичния въглерод в почвата, въглеродно съдържание в пасищата, одит на въглерода в животновъдни </a:t>
            </a:r>
            <a:r>
              <a:rPr lang="bg-BG" dirty="0" smtClean="0"/>
              <a:t>ферми</a:t>
            </a:r>
          </a:p>
          <a:p>
            <a:pPr lvl="1"/>
            <a:r>
              <a:rPr lang="bg-BG" dirty="0" smtClean="0"/>
              <a:t>Изследва к</a:t>
            </a:r>
            <a:r>
              <a:rPr lang="ru-RU" dirty="0" smtClean="0"/>
              <a:t>лючови </a:t>
            </a:r>
            <a:r>
              <a:rPr lang="ru-RU" dirty="0"/>
              <a:t>въпроси, </a:t>
            </a:r>
            <a:r>
              <a:rPr lang="ru-RU" dirty="0" smtClean="0"/>
              <a:t>предизвикателства и </a:t>
            </a:r>
            <a:r>
              <a:rPr lang="ru-RU" dirty="0"/>
              <a:t>възможности за проектиране за развитие на въглеродното </a:t>
            </a:r>
            <a:r>
              <a:rPr lang="ru-RU" dirty="0" smtClean="0"/>
              <a:t>земеделие</a:t>
            </a:r>
          </a:p>
          <a:p>
            <a:pPr lvl="1"/>
            <a:r>
              <a:rPr lang="ru-RU" dirty="0" smtClean="0"/>
              <a:t>Извод: </a:t>
            </a:r>
            <a:r>
              <a:rPr lang="ru-RU" dirty="0"/>
              <a:t>въглеродното </a:t>
            </a:r>
            <a:r>
              <a:rPr lang="ru-RU" dirty="0" smtClean="0"/>
              <a:t>земеделие може значително да допринесе за секвестиране и съхранение на въглерод, да увеличи биоразнообразието и запазването на еко системите</a:t>
            </a:r>
            <a:endParaRPr lang="en-US" dirty="0"/>
          </a:p>
          <a:p>
            <a:r>
              <a:rPr lang="ru-RU" sz="2200" i="0" dirty="0" smtClean="0">
                <a:solidFill>
                  <a:schemeClr val="accent1">
                    <a:lumMod val="50000"/>
                  </a:schemeClr>
                </a:solidFill>
              </a:rPr>
              <a:t>Семинар за въглеродно земеделие, организирано на 20.10.2021 от Словенското председателство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През 2022 г.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редстои 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конференция 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предложение на ЕК за </a:t>
            </a:r>
            <a:r>
              <a:rPr lang="ru-RU" sz="2200" i="1" dirty="0" smtClean="0">
                <a:solidFill>
                  <a:srgbClr val="C00000"/>
                </a:solidFill>
              </a:rPr>
              <a:t>стандарти за сертифициране на премахването на въглерод</a:t>
            </a:r>
            <a:endParaRPr lang="bg-BG" i="1" dirty="0">
              <a:solidFill>
                <a:srgbClr val="C0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3A1311-400A-456B-B1BF-A5B6FBB30083}"/>
              </a:ext>
            </a:extLst>
          </p:cNvPr>
          <p:cNvSpPr txBox="1">
            <a:spLocks/>
          </p:cNvSpPr>
          <p:nvPr/>
        </p:nvSpPr>
        <p:spPr>
          <a:xfrm>
            <a:off x="1513908" y="493881"/>
            <a:ext cx="9897803" cy="1118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altLang="bg-BG" sz="4000" dirty="0"/>
              <a:t>Стратегия „От фермата до трапезата“ и Стратегия за биоразнообразие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0AB3A-F1FE-4A20-84E5-DE1CEDB5B660}"/>
              </a:ext>
            </a:extLst>
          </p:cNvPr>
          <p:cNvSpPr txBox="1">
            <a:spLocks/>
          </p:cNvSpPr>
          <p:nvPr/>
        </p:nvSpPr>
        <p:spPr>
          <a:xfrm>
            <a:off x="7713137" y="1826835"/>
            <a:ext cx="2045258" cy="206188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  <a:defRPr/>
            </a:pPr>
            <a:r>
              <a:rPr lang="bg-BG" sz="1600" dirty="0" smtClean="0"/>
              <a:t>Най-малко 25% от земеделската земя под биологично земеделие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9" y="4562901"/>
            <a:ext cx="1835082" cy="183152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7" y="4562900"/>
            <a:ext cx="1895664" cy="18315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433" y="4562900"/>
            <a:ext cx="1814781" cy="18112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D0AB3A-F1FE-4A20-84E5-DE1CEDB5B660}"/>
              </a:ext>
            </a:extLst>
          </p:cNvPr>
          <p:cNvSpPr txBox="1">
            <a:spLocks/>
          </p:cNvSpPr>
          <p:nvPr/>
        </p:nvSpPr>
        <p:spPr>
          <a:xfrm>
            <a:off x="695638" y="1821008"/>
            <a:ext cx="2321882" cy="220235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  <a:defRPr/>
            </a:pPr>
            <a:r>
              <a:rPr lang="bg-BG" sz="1600" dirty="0" smtClean="0"/>
              <a:t>Намаление на загубата на хранителни вещества с най-малко 50%, без да се допуска деградация на почвата и така намаляване използването на торове с 20%</a:t>
            </a:r>
            <a:endParaRPr lang="en-US" sz="1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D0AB3A-F1FE-4A20-84E5-DE1CEDB5B660}"/>
              </a:ext>
            </a:extLst>
          </p:cNvPr>
          <p:cNvSpPr txBox="1">
            <a:spLocks/>
          </p:cNvSpPr>
          <p:nvPr/>
        </p:nvSpPr>
        <p:spPr>
          <a:xfrm>
            <a:off x="5537791" y="1823552"/>
            <a:ext cx="1872850" cy="206844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  <a:defRPr/>
            </a:pPr>
            <a:r>
              <a:rPr lang="bg-BG" sz="1600" dirty="0" smtClean="0"/>
              <a:t>Намаляване на продажбата на </a:t>
            </a:r>
            <a:r>
              <a:rPr lang="bg-BG" sz="1600" dirty="0" err="1" smtClean="0"/>
              <a:t>антимикробни</a:t>
            </a:r>
            <a:r>
              <a:rPr lang="bg-BG" sz="1600" dirty="0" smtClean="0"/>
              <a:t> препарати за животновъдството с 50%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D0AB3A-F1FE-4A20-84E5-DE1CEDB5B660}"/>
              </a:ext>
            </a:extLst>
          </p:cNvPr>
          <p:cNvSpPr txBox="1">
            <a:spLocks/>
          </p:cNvSpPr>
          <p:nvPr/>
        </p:nvSpPr>
        <p:spPr>
          <a:xfrm>
            <a:off x="3192663" y="1833015"/>
            <a:ext cx="2000599" cy="204951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  <a:defRPr/>
            </a:pPr>
            <a:r>
              <a:rPr lang="bg-BG" sz="1600" dirty="0" smtClean="0"/>
              <a:t>Намаляване с 50% на общата употреба на химически пестициди и с 50% употребата на опасни пестициди</a:t>
            </a:r>
            <a:endParaRPr lang="en-US" sz="1600" dirty="0"/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7769950" y="4562899"/>
            <a:ext cx="1814492" cy="1811263"/>
            <a:chOff x="183" y="3027"/>
            <a:chExt cx="1124" cy="112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3" y="3027"/>
              <a:ext cx="1124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3027"/>
              <a:ext cx="1126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D0AB3A-F1FE-4A20-84E5-DE1CEDB5B660}"/>
              </a:ext>
            </a:extLst>
          </p:cNvPr>
          <p:cNvSpPr txBox="1">
            <a:spLocks/>
          </p:cNvSpPr>
          <p:nvPr/>
        </p:nvSpPr>
        <p:spPr>
          <a:xfrm>
            <a:off x="10085045" y="1808644"/>
            <a:ext cx="2045258" cy="206188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  <a:defRPr/>
            </a:pPr>
            <a:r>
              <a:rPr lang="bg-BG" sz="1600" dirty="0" smtClean="0"/>
              <a:t>Най-малко 10% от обработваемата земя като елементи на ландшафта с висока природна стойност</a:t>
            </a:r>
            <a:r>
              <a:rPr lang="en-US" sz="1600" dirty="0"/>
              <a:t>	</a:t>
            </a:r>
          </a:p>
          <a:p>
            <a:pPr marL="82296" indent="0">
              <a:buNone/>
              <a:defRPr/>
            </a:pPr>
            <a:endParaRPr lang="en-US" sz="1600" dirty="0"/>
          </a:p>
        </p:txBody>
      </p:sp>
      <p:sp>
        <p:nvSpPr>
          <p:cNvPr id="3" name="AutoShape 2" descr="https://ma16.bg-permrep.eu/owa/service.svc/s/GetFileAttachment?id=AAMkADQwNGFhZjNiLTlhZTgtNDhiOC05ODNiLTUxNzY1OWFlNTAxYQBGAAAAAABWpwCIMp9tTr7xdyRz3md0BwDTWy1XWitCQroRbDF8WG8lAAAAj7YPAAAoP66aCu%2F2RrFcpT2uYgSxAABlAw%2F9AAABEgAQABZ%2FkvK7yY1DueKprOrWhac%3D&amp;X-OWA-CANARY=Ugw9W5V9gkqnsP2lfscrXUBKVqObmNkIUtX_eu9ZcN9uiQ3WRpQOOfS2T6Tr5icMCLt-83JDoQY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89" y="4498926"/>
            <a:ext cx="1869570" cy="1913303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40000"/>
                <a:lumOff val="6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3059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3944"/>
            <a:ext cx="10695432" cy="1136904"/>
          </a:xfrm>
        </p:spPr>
        <p:txBody>
          <a:bodyPr>
            <a:normAutofit/>
          </a:bodyPr>
          <a:lstStyle/>
          <a:p>
            <a:r>
              <a:rPr lang="bg-BG" sz="3800" dirty="0" smtClean="0"/>
              <a:t>Връзка между Зеления пакт, Ф2Ф и СБ и  стратегическите планове за ОСП</a:t>
            </a:r>
            <a:endParaRPr lang="bg-BG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888" y="1786128"/>
            <a:ext cx="10082784" cy="4443984"/>
          </a:xfrm>
        </p:spPr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Документ на ЕК анализиращ връзката на бъдещата ОСП и Зеления пакт: </a:t>
            </a:r>
          </a:p>
          <a:p>
            <a:pPr lvl="1"/>
            <a:r>
              <a:rPr lang="bg-BG" sz="2200" i="1" dirty="0" smtClean="0">
                <a:solidFill>
                  <a:srgbClr val="C00000"/>
                </a:solidFill>
              </a:rPr>
              <a:t>проектите на регламенти съответстват на целите на Зеления пакт</a:t>
            </a:r>
          </a:p>
          <a:p>
            <a:pPr lvl="1"/>
            <a:r>
              <a:rPr lang="bg-BG" sz="2200" i="1" dirty="0" smtClean="0">
                <a:solidFill>
                  <a:srgbClr val="C00000"/>
                </a:solidFill>
              </a:rPr>
              <a:t>резултатите зависят преди всичко от амбицията на ДЧ</a:t>
            </a:r>
          </a:p>
          <a:p>
            <a:r>
              <a:rPr lang="bg-BG" sz="2200" i="0" dirty="0" smtClean="0">
                <a:solidFill>
                  <a:schemeClr val="accent1">
                    <a:lumMod val="50000"/>
                  </a:schemeClr>
                </a:solidFill>
              </a:rPr>
              <a:t>Индивидуални препоръки за ДЧ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ЕК очаква ДЧ да заложат в СП досатъчно амбициозни количествени измерители за целите, произтичащи от Зелената сделка</a:t>
            </a: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12" y="4269866"/>
            <a:ext cx="3718560" cy="24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185" y="853440"/>
            <a:ext cx="6501383" cy="841248"/>
          </a:xfrm>
        </p:spPr>
        <p:txBody>
          <a:bodyPr>
            <a:normAutofit/>
          </a:bodyPr>
          <a:lstStyle/>
          <a:p>
            <a:r>
              <a:rPr lang="bg-BG" sz="3800" dirty="0"/>
              <a:t>Други инициативи на ЕК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888" y="2054352"/>
            <a:ext cx="10951464" cy="4415028"/>
          </a:xfrm>
        </p:spPr>
        <p:txBody>
          <a:bodyPr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Преглед на прилагащото законодателство относно продукти за растителна защита – края на 2021 г.</a:t>
            </a:r>
          </a:p>
          <a:p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Преразглеждане на законодателството за хуманно отношение към животните – 2023 г.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План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за действие при извънредни ситуации за осигуряване на доставки на храни и продоволствена сигурност – края на 2021 г.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Преразглеждане на правилата за етикетиране на храни -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задължително етикетиране на хранителните стойности на предните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опаковки – 2022 г.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Цели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на ниво ЕС за намаляване на хранителните отпадъци – 2023 г.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Законодателна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 уредба  относно  устойчиви продоволствени системи - 2023 г. (в момента  тече публична консултация по първоначална оценка на въздйствие)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Обща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уредба за етикетиране на храни, произведени по устойчив начин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 цел да се даде възможност на потребителите да да избират такива храни - 2024 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56" y="169926"/>
            <a:ext cx="3023616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885" y="384810"/>
            <a:ext cx="6501383" cy="841248"/>
          </a:xfrm>
        </p:spPr>
        <p:txBody>
          <a:bodyPr>
            <a:normAutofit/>
          </a:bodyPr>
          <a:lstStyle/>
          <a:p>
            <a:r>
              <a:rPr lang="bg-BG" sz="3800" dirty="0" smtClean="0"/>
              <a:t>Оценка на въздействието</a:t>
            </a:r>
            <a:endParaRPr lang="bg-BG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888" y="1588770"/>
            <a:ext cx="10951464" cy="4543806"/>
          </a:xfrm>
        </p:spPr>
        <p:txBody>
          <a:bodyPr>
            <a:normAutofit fontScale="92500" lnSpcReduction="10000"/>
          </a:bodyPr>
          <a:lstStyle/>
          <a:p>
            <a:r>
              <a:rPr lang="bg-BG" sz="2400" dirty="0" smtClean="0">
                <a:solidFill>
                  <a:srgbClr val="00B050"/>
                </a:solidFill>
              </a:rPr>
              <a:t>Няма пълна оценка на въздействието</a:t>
            </a:r>
            <a:endParaRPr lang="bg-BG" sz="2400" dirty="0">
              <a:solidFill>
                <a:srgbClr val="00B050"/>
              </a:solidFill>
            </a:endParaRP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Технически доклад на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JRC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 „Моделиране на амбицията по отношение на околната среда и климата в земеделския сектор посредством модела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CAPRI</a:t>
            </a:r>
            <a:r>
              <a:rPr lang="bg-BG" dirty="0" smtClean="0"/>
              <a:t>: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постигане на екологичен ефект – намаляване на емисиите на парникови газове и амоняк и изтичането на хранителни вещества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ефект от намаляване на производство, особено на животински продукти, но и на зърнени и маслодайни култури. Това ще се компенсира от увеличаване на цените с 10%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намаляване на износа на зърнени храни, увеличаване на вноса на маслодайни култури, запазване на износа на млечни продукти. ЕС остава нетен износител на зърнени продукти и месо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има възможности за смекчаване на последствията с мерки от новата ОСП, прилагането на нови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40249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19" y="1073410"/>
            <a:ext cx="9740900" cy="977900"/>
          </a:xfrm>
        </p:spPr>
        <p:txBody>
          <a:bodyPr>
            <a:normAutofit/>
          </a:bodyPr>
          <a:lstStyle/>
          <a:p>
            <a:r>
              <a:rPr lang="bg-BG" dirty="0"/>
              <a:t>Благодаря за вниманието!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17019" y="5634156"/>
            <a:ext cx="974090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snezhana.blagoeva@bg-permrep.eu</a:t>
            </a:r>
            <a:endParaRPr lang="bg-BG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577998"/>
            <a:ext cx="6539484" cy="26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010" y="1348740"/>
            <a:ext cx="6126480" cy="184023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Реформата на ОСП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4185627"/>
            <a:ext cx="3947160" cy="22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5831"/>
            <a:ext cx="9875520" cy="1088136"/>
          </a:xfrm>
        </p:spPr>
        <p:txBody>
          <a:bodyPr>
            <a:normAutofit/>
          </a:bodyPr>
          <a:lstStyle/>
          <a:p>
            <a:r>
              <a:rPr lang="bg-BG" dirty="0" smtClean="0"/>
              <a:t>Новата ОСП, приложима от 2023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88122"/>
            <a:ext cx="10512552" cy="4639525"/>
          </a:xfrm>
        </p:spPr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Постигнато политическо съгласие през юли 2021 г.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Финализиране на </a:t>
            </a:r>
            <a:r>
              <a:rPr lang="bg-BG" sz="2200" u="sng" dirty="0" smtClean="0">
                <a:solidFill>
                  <a:schemeClr val="accent1">
                    <a:lumMod val="50000"/>
                  </a:schemeClr>
                </a:solidFill>
              </a:rPr>
              <a:t>базовите регламенти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Гласуване на регламентите от ЕП в Пленарна зала – 23 ноември 2021 г.</a:t>
            </a:r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Одобрение от Съвета – 2 декември 2021 г.</a:t>
            </a:r>
          </a:p>
          <a:p>
            <a:endParaRPr lang="bg-B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Активен процес на обсъждане на </a:t>
            </a:r>
            <a:r>
              <a:rPr lang="bg-BG" sz="2200" u="sng" dirty="0">
                <a:solidFill>
                  <a:schemeClr val="accent1">
                    <a:lumMod val="50000"/>
                  </a:schemeClr>
                </a:solidFill>
              </a:rPr>
              <a:t>вторичното законодателство</a:t>
            </a:r>
          </a:p>
          <a:p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Стабилни текстове на проектите на регламенти - в края на октомври</a:t>
            </a:r>
          </a:p>
          <a:p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Окончателно приемане на актовете, пряко свързани със СП – декември 2021 г.</a:t>
            </a:r>
          </a:p>
          <a:p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Приемане на останалото вторично законодателство – 2022 г.</a:t>
            </a:r>
          </a:p>
        </p:txBody>
      </p:sp>
    </p:spTree>
    <p:extLst>
      <p:ext uri="{BB962C8B-B14F-4D97-AF65-F5344CB8AC3E}">
        <p14:creationId xmlns:p14="http://schemas.microsoft.com/office/powerpoint/2010/main" val="8569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0520"/>
            <a:ext cx="10671048" cy="746760"/>
          </a:xfrm>
        </p:spPr>
        <p:txBody>
          <a:bodyPr>
            <a:normAutofit fontScale="90000"/>
          </a:bodyPr>
          <a:lstStyle/>
          <a:p>
            <a:r>
              <a:rPr lang="bg-BG" dirty="0"/>
              <a:t>Стратегическите планове – </a:t>
            </a:r>
            <a:r>
              <a:rPr lang="bg-BG" dirty="0" smtClean="0"/>
              <a:t>очакванията </a:t>
            </a:r>
            <a:r>
              <a:rPr lang="bg-BG" dirty="0"/>
              <a:t>на </a:t>
            </a:r>
            <a:r>
              <a:rPr lang="bg-BG" dirty="0" smtClean="0"/>
              <a:t>ЕК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80160"/>
            <a:ext cx="10512552" cy="5279136"/>
          </a:xfrm>
        </p:spPr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Срокът за подаване на СП остава края на 2021 г. В процедурата по одобрение на плановете ще може да се допълва/актуализира данните и информация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Провеждане на пълноценни консултации със заинтересованите лица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Високо ниво на прозрачност – </a:t>
            </a:r>
          </a:p>
          <a:p>
            <a:pPr marL="530352" lvl="1" indent="0">
              <a:buNone/>
            </a:pP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(1) вътрешна, при разработването на СП</a:t>
            </a:r>
          </a:p>
          <a:p>
            <a:pPr marL="530352" lvl="1" indent="0">
              <a:buNone/>
            </a:pP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(2) в процеса на одобрение от ЕК – обмен на указания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, отговори на въпроси, препоръки към ДЧ. ЕК периодично ще представя общия напредък на ДЧ. През 2023 г. ЕК е задължена да представи доклад относно общия принос на ДЧ за постигане на целите на ОСП, особено свързаните с околна среда и климат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ЕК ще направи достъпни инструменти за оценка на отделните аспекти на СП</a:t>
            </a:r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530352" lvl="1" indent="0">
              <a:buNone/>
            </a:pPr>
            <a:endParaRPr lang="bg-BG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0352" lvl="1" indent="0">
              <a:buNone/>
            </a:pPr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0520"/>
            <a:ext cx="10671048" cy="746760"/>
          </a:xfrm>
        </p:spPr>
        <p:txBody>
          <a:bodyPr>
            <a:normAutofit/>
          </a:bodyPr>
          <a:lstStyle/>
          <a:p>
            <a:r>
              <a:rPr lang="bg-BG" dirty="0" smtClean="0"/>
              <a:t>Одобряване на СП – виждането на ДЧ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80160"/>
            <a:ext cx="10512552" cy="5279136"/>
          </a:xfrm>
        </p:spPr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Равно третиране на ДЧ в процеса на одобряване на СП, на базата на единни критерии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СП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да бъдат одобрявани от ЕК само въз основа на </a:t>
            </a:r>
            <a:r>
              <a:rPr lang="bg-BG" sz="2200" u="sng" dirty="0">
                <a:solidFill>
                  <a:schemeClr val="accent1">
                    <a:lumMod val="50000"/>
                  </a:schemeClr>
                </a:solidFill>
              </a:rPr>
              <a:t>правно обвързващи изисквания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 – чл.106 от РСП. </a:t>
            </a:r>
            <a:r>
              <a:rPr lang="bg-BG" sz="2200" dirty="0" err="1">
                <a:solidFill>
                  <a:schemeClr val="accent1">
                    <a:lumMod val="50000"/>
                  </a:schemeClr>
                </a:solidFill>
              </a:rPr>
              <a:t>Таргетите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 във Ф2Ф и СБ не са правно обвързващи. 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Съществува проблемът с разминаването във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времевата рамка на СП (до 2027) и на стратегиите (2030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EK: </a:t>
            </a:r>
            <a:r>
              <a:rPr lang="bg-BG" sz="2200" dirty="0" smtClean="0">
                <a:solidFill>
                  <a:srgbClr val="00B050"/>
                </a:solidFill>
              </a:rPr>
              <a:t>ДЧ приеха политически ангажимент, заложен в съображение в РСП, за допринасяне за целите на Зелената сделка</a:t>
            </a:r>
          </a:p>
          <a:p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ЕК следва да изисква от ДЧ само необходимите данни (на принципа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need to know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, а не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good to know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) с цел намаляване на административната тежест</a:t>
            </a:r>
          </a:p>
          <a:p>
            <a:pPr lvl="1"/>
            <a:r>
              <a:rPr lang="en-US" sz="2200" dirty="0">
                <a:solidFill>
                  <a:srgbClr val="00B050"/>
                </a:solidFill>
              </a:rPr>
              <a:t>EK: </a:t>
            </a:r>
            <a:r>
              <a:rPr lang="bg-BG" sz="2200" dirty="0">
                <a:solidFill>
                  <a:srgbClr val="00B050"/>
                </a:solidFill>
              </a:rPr>
              <a:t>ДЧ </a:t>
            </a:r>
            <a:r>
              <a:rPr lang="bg-BG" sz="2200" dirty="0" smtClean="0">
                <a:solidFill>
                  <a:srgbClr val="00B050"/>
                </a:solidFill>
              </a:rPr>
              <a:t>да бъдат активни в обратната връзка по вторичното законодателство</a:t>
            </a:r>
            <a:endParaRPr lang="bg-BG" sz="2200" dirty="0">
              <a:solidFill>
                <a:srgbClr val="00B050"/>
              </a:solidFill>
            </a:endParaRPr>
          </a:p>
          <a:p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0520"/>
            <a:ext cx="10671048" cy="746760"/>
          </a:xfrm>
        </p:spPr>
        <p:txBody>
          <a:bodyPr>
            <a:normAutofit fontScale="90000"/>
          </a:bodyPr>
          <a:lstStyle/>
          <a:p>
            <a:r>
              <a:rPr lang="bg-BG" dirty="0"/>
              <a:t>Стратегическите планове – </a:t>
            </a:r>
            <a:r>
              <a:rPr lang="bg-BG" dirty="0" smtClean="0"/>
              <a:t>напредъка </a:t>
            </a:r>
            <a:r>
              <a:rPr lang="bg-BG" dirty="0"/>
              <a:t>на </a:t>
            </a:r>
            <a:r>
              <a:rPr lang="bg-BG" dirty="0" smtClean="0"/>
              <a:t>ДЧ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33728"/>
            <a:ext cx="10512552" cy="4840224"/>
          </a:xfrm>
        </p:spPr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Повечето ДЧ очакват да подадат СП навреме, някои няма да имат окончателна оценка за въздействието върху околната среда до края на 2021 г.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Различен етап на готовност, в повечето случаи завършен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SWOT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, активна работа по интервенциите, индикаторния план и разпределение на бюджета 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Активна неформална комуникация с ЕК</a:t>
            </a:r>
          </a:p>
          <a:p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Положителна оценка на работата на гео-хъбовете</a:t>
            </a:r>
          </a:p>
        </p:txBody>
      </p:sp>
    </p:spTree>
    <p:extLst>
      <p:ext uri="{BB962C8B-B14F-4D97-AF65-F5344CB8AC3E}">
        <p14:creationId xmlns:p14="http://schemas.microsoft.com/office/powerpoint/2010/main" val="22075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257300"/>
            <a:ext cx="6126480" cy="184023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 зелен пакт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10" y="4297680"/>
            <a:ext cx="6210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71" y="374749"/>
            <a:ext cx="9875520" cy="1005289"/>
          </a:xfrm>
        </p:spPr>
        <p:txBody>
          <a:bodyPr/>
          <a:lstStyle/>
          <a:p>
            <a:r>
              <a:rPr lang="bg-BG" dirty="0" smtClean="0"/>
              <a:t>Европейски зелен пакт</a:t>
            </a:r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4171" y="1216627"/>
            <a:ext cx="7637443" cy="47497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4171" y="6186986"/>
            <a:ext cx="10561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  <a:hlinkClick r:id="rId3"/>
              </a:rPr>
              <a:t>https</a:t>
            </a:r>
            <a:r>
              <a:rPr lang="en-GB" sz="1400" dirty="0">
                <a:solidFill>
                  <a:srgbClr val="00B050"/>
                </a:solidFill>
                <a:hlinkClick r:id="rId3"/>
              </a:rPr>
              <a:t>://</a:t>
            </a:r>
            <a:r>
              <a:rPr lang="en-GB" sz="1400" dirty="0" smtClean="0">
                <a:solidFill>
                  <a:srgbClr val="00B050"/>
                </a:solidFill>
                <a:hlinkClick r:id="rId3"/>
              </a:rPr>
              <a:t>ec.europa.eu/info/strategy/priorities-2019-2024/european-green-deal/delivering-european-green-deal_bg</a:t>
            </a:r>
            <a:endParaRPr lang="bg-BG" sz="1400" dirty="0" smtClean="0">
              <a:solidFill>
                <a:srgbClr val="00B050"/>
              </a:solidFill>
            </a:endParaRPr>
          </a:p>
          <a:p>
            <a:r>
              <a:rPr lang="bg-BG" sz="1400" dirty="0">
                <a:solidFill>
                  <a:srgbClr val="00B050"/>
                </a:solidFill>
                <a:hlinkClick r:id="rId4"/>
              </a:rPr>
              <a:t>https://eur-lex.europa.eu/legal-content/EN/TXT/?uri=CELEX%3A52020DC0021</a:t>
            </a:r>
            <a:endParaRPr lang="bg-BG" sz="1400" dirty="0">
              <a:solidFill>
                <a:srgbClr val="00B05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74847" y="1112078"/>
            <a:ext cx="2767988" cy="4840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Превръщане </a:t>
            </a:r>
            <a:r>
              <a:rPr lang="ru-RU" dirty="0"/>
              <a:t>на ЕС в модерна, ресурсно ефективна и конкурентоспособна икономика, при което:</a:t>
            </a:r>
          </a:p>
          <a:p>
            <a:r>
              <a:rPr lang="ru-RU" dirty="0"/>
              <a:t>към 2050 г. няма да има нетни емисии на парникови газове</a:t>
            </a:r>
          </a:p>
          <a:p>
            <a:r>
              <a:rPr lang="ru-RU" dirty="0"/>
              <a:t>икономическият растеж ще бъде отделен от използването на ресурси</a:t>
            </a:r>
          </a:p>
          <a:p>
            <a:r>
              <a:rPr lang="ru-RU" dirty="0"/>
              <a:t>нито един човек или регион няма да не бъде </a:t>
            </a:r>
            <a:r>
              <a:rPr lang="ru-RU" dirty="0" smtClean="0"/>
              <a:t>изоставен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5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71" y="341155"/>
            <a:ext cx="9875520" cy="1005289"/>
          </a:xfrm>
        </p:spPr>
        <p:txBody>
          <a:bodyPr/>
          <a:lstStyle/>
          <a:p>
            <a:r>
              <a:rPr lang="bg-BG" dirty="0" smtClean="0"/>
              <a:t>Европейски зелен пакт</a:t>
            </a:r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4171" y="1216627"/>
            <a:ext cx="7637443" cy="47497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0832" y="2060154"/>
            <a:ext cx="2126255" cy="5838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5864352" y="3299549"/>
            <a:ext cx="2474976" cy="6384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5772288" y="2644047"/>
            <a:ext cx="2446295" cy="6286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9155203" y="1109242"/>
            <a:ext cx="26845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900" b="1" u="sng" smtClean="0">
                <a:solidFill>
                  <a:srgbClr val="00B050"/>
                </a:solidFill>
              </a:rPr>
              <a:t>Европейската комисия</a:t>
            </a:r>
            <a:r>
              <a:rPr lang="en-US" sz="1900" b="1" u="sng" smtClean="0">
                <a:solidFill>
                  <a:srgbClr val="00B050"/>
                </a:solidFill>
              </a:rPr>
              <a:t>:</a:t>
            </a:r>
            <a:endParaRPr lang="en-US" sz="1900" b="1" u="sng" dirty="0">
              <a:solidFill>
                <a:srgbClr val="00B050"/>
              </a:solidFill>
            </a:endParaRPr>
          </a:p>
          <a:p>
            <a:endParaRPr lang="en-US" sz="1900" dirty="0">
              <a:solidFill>
                <a:srgbClr val="00B050"/>
              </a:solidFill>
            </a:endParaRPr>
          </a:p>
          <a:p>
            <a:r>
              <a:rPr lang="ru-RU" sz="1900" dirty="0">
                <a:solidFill>
                  <a:srgbClr val="00B050"/>
                </a:solidFill>
              </a:rPr>
              <a:t>Селското стопанство, селските райони и ОСП имат основна роля </a:t>
            </a:r>
            <a:r>
              <a:rPr lang="ru-RU" sz="1900" dirty="0" smtClean="0">
                <a:solidFill>
                  <a:srgbClr val="00B050"/>
                </a:solidFill>
              </a:rPr>
              <a:t>за реализация на  </a:t>
            </a:r>
            <a:r>
              <a:rPr lang="ru-RU" sz="1900" dirty="0">
                <a:solidFill>
                  <a:srgbClr val="00B050"/>
                </a:solidFill>
              </a:rPr>
              <a:t>Зелената </a:t>
            </a:r>
            <a:r>
              <a:rPr lang="ru-RU" sz="1900" dirty="0" smtClean="0">
                <a:solidFill>
                  <a:srgbClr val="00B050"/>
                </a:solidFill>
              </a:rPr>
              <a:t>сделка</a:t>
            </a:r>
          </a:p>
          <a:p>
            <a:endParaRPr lang="ru-RU" sz="1900" dirty="0" smtClean="0">
              <a:solidFill>
                <a:srgbClr val="00B050"/>
              </a:solidFill>
            </a:endParaRPr>
          </a:p>
          <a:p>
            <a:r>
              <a:rPr lang="ru-RU" sz="1900" dirty="0" smtClean="0">
                <a:solidFill>
                  <a:srgbClr val="00B050"/>
                </a:solidFill>
              </a:rPr>
              <a:t>ОСП </a:t>
            </a:r>
            <a:r>
              <a:rPr lang="ru-RU" sz="1900" dirty="0">
                <a:solidFill>
                  <a:srgbClr val="00B050"/>
                </a:solidFill>
              </a:rPr>
              <a:t>не е единствената </a:t>
            </a:r>
            <a:r>
              <a:rPr lang="ru-RU" sz="1900" dirty="0" smtClean="0">
                <a:solidFill>
                  <a:srgbClr val="00B050"/>
                </a:solidFill>
              </a:rPr>
              <a:t>релевантна политика</a:t>
            </a:r>
          </a:p>
          <a:p>
            <a:endParaRPr lang="ru-RU" sz="1900" dirty="0">
              <a:solidFill>
                <a:srgbClr val="00B050"/>
              </a:solidFill>
            </a:endParaRPr>
          </a:p>
          <a:p>
            <a:r>
              <a:rPr lang="ru-RU" sz="1900" dirty="0" smtClean="0">
                <a:solidFill>
                  <a:srgbClr val="00B050"/>
                </a:solidFill>
              </a:rPr>
              <a:t>Отражение </a:t>
            </a:r>
            <a:r>
              <a:rPr lang="ru-RU" sz="1900" dirty="0">
                <a:solidFill>
                  <a:srgbClr val="00B050"/>
                </a:solidFill>
              </a:rPr>
              <a:t>на </a:t>
            </a:r>
            <a:r>
              <a:rPr lang="ru-RU" sz="1900" dirty="0" smtClean="0">
                <a:solidFill>
                  <a:srgbClr val="00B050"/>
                </a:solidFill>
              </a:rPr>
              <a:t>целите на Зелената сделка в </a:t>
            </a:r>
            <a:r>
              <a:rPr lang="ru-RU" sz="1900" dirty="0">
                <a:solidFill>
                  <a:srgbClr val="00B050"/>
                </a:solidFill>
              </a:rPr>
              <a:t>регламентите на ОСП и стратегическите планове на ДЧ</a:t>
            </a:r>
            <a:endParaRPr lang="en-US" sz="19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2086</TotalTime>
  <Words>1386</Words>
  <Application>Microsoft Office PowerPoint</Application>
  <PresentationFormat>Широк екран</PresentationFormat>
  <Paragraphs>130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4" baseType="lpstr">
      <vt:lpstr>Arial</vt:lpstr>
      <vt:lpstr>Corbel</vt:lpstr>
      <vt:lpstr>Franklin Gothic Book</vt:lpstr>
      <vt:lpstr>Wingdings</vt:lpstr>
      <vt:lpstr>Wingdings 2</vt:lpstr>
      <vt:lpstr>Crop</vt:lpstr>
      <vt:lpstr>Приоритети и възможности в ЕС през 2021 и следващите години</vt:lpstr>
      <vt:lpstr> Реформата на ОСП</vt:lpstr>
      <vt:lpstr>Новата ОСП, приложима от 2023 г.</vt:lpstr>
      <vt:lpstr>Стратегическите планове – очакванията на ЕК</vt:lpstr>
      <vt:lpstr>Одобряване на СП – виждането на ДЧ</vt:lpstr>
      <vt:lpstr>Стратегическите планове – напредъка на ДЧ</vt:lpstr>
      <vt:lpstr> Европейски зелен пакт</vt:lpstr>
      <vt:lpstr>Европейски зелен пакт</vt:lpstr>
      <vt:lpstr>Европейски зелен пакт</vt:lpstr>
      <vt:lpstr>Европейски закон за климата </vt:lpstr>
      <vt:lpstr>Адаптиране към цел 55 (Fit for 55)</vt:lpstr>
      <vt:lpstr>Адаптиране към цел 55: връзка със земеделието</vt:lpstr>
      <vt:lpstr>Въглеродно земеделие</vt:lpstr>
      <vt:lpstr>Презентация на PowerPoint</vt:lpstr>
      <vt:lpstr>Връзка между Зеления пакт, Ф2Ф и СБ и  стратегическите планове за ОСП</vt:lpstr>
      <vt:lpstr>Други инициативи на ЕК</vt:lpstr>
      <vt:lpstr>Оценка на въздействието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Snezhana Blagoeva</dc:creator>
  <cp:lastModifiedBy>1</cp:lastModifiedBy>
  <cp:revision>140</cp:revision>
  <dcterms:created xsi:type="dcterms:W3CDTF">2021-03-17T17:24:46Z</dcterms:created>
  <dcterms:modified xsi:type="dcterms:W3CDTF">2021-10-27T15:30:19Z</dcterms:modified>
</cp:coreProperties>
</file>