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773" r:id="rId1"/>
  </p:sldMasterIdLst>
  <p:notesMasterIdLst>
    <p:notesMasterId r:id="rId48"/>
  </p:notesMasterIdLst>
  <p:sldIdLst>
    <p:sldId id="256" r:id="rId2"/>
    <p:sldId id="280" r:id="rId3"/>
    <p:sldId id="381" r:id="rId4"/>
    <p:sldId id="388" r:id="rId5"/>
    <p:sldId id="259" r:id="rId6"/>
    <p:sldId id="404" r:id="rId7"/>
    <p:sldId id="282" r:id="rId8"/>
    <p:sldId id="390" r:id="rId9"/>
    <p:sldId id="391" r:id="rId10"/>
    <p:sldId id="406" r:id="rId11"/>
    <p:sldId id="405" r:id="rId12"/>
    <p:sldId id="392" r:id="rId13"/>
    <p:sldId id="389" r:id="rId14"/>
    <p:sldId id="403" r:id="rId15"/>
    <p:sldId id="407" r:id="rId16"/>
    <p:sldId id="283" r:id="rId17"/>
    <p:sldId id="353" r:id="rId18"/>
    <p:sldId id="382" r:id="rId19"/>
    <p:sldId id="408" r:id="rId20"/>
    <p:sldId id="350" r:id="rId21"/>
    <p:sldId id="394" r:id="rId22"/>
    <p:sldId id="396" r:id="rId23"/>
    <p:sldId id="368" r:id="rId24"/>
    <p:sldId id="380" r:id="rId25"/>
    <p:sldId id="309" r:id="rId26"/>
    <p:sldId id="325" r:id="rId27"/>
    <p:sldId id="399" r:id="rId28"/>
    <p:sldId id="267" r:id="rId29"/>
    <p:sldId id="268" r:id="rId30"/>
    <p:sldId id="269" r:id="rId31"/>
    <p:sldId id="271" r:id="rId32"/>
    <p:sldId id="272" r:id="rId33"/>
    <p:sldId id="274" r:id="rId34"/>
    <p:sldId id="275" r:id="rId35"/>
    <p:sldId id="286" r:id="rId36"/>
    <p:sldId id="379" r:id="rId37"/>
    <p:sldId id="373" r:id="rId38"/>
    <p:sldId id="345" r:id="rId39"/>
    <p:sldId id="400" r:id="rId40"/>
    <p:sldId id="364" r:id="rId41"/>
    <p:sldId id="387" r:id="rId42"/>
    <p:sldId id="316" r:id="rId43"/>
    <p:sldId id="321" r:id="rId44"/>
    <p:sldId id="322" r:id="rId45"/>
    <p:sldId id="348" r:id="rId46"/>
    <p:sldId id="352" r:id="rId47"/>
  </p:sldIdLst>
  <p:sldSz cx="9144000" cy="6858000" type="screen4x3"/>
  <p:notesSz cx="7053263" cy="93091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1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ен сти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4660"/>
  </p:normalViewPr>
  <p:slideViewPr>
    <p:cSldViewPr>
      <p:cViewPr>
        <p:scale>
          <a:sx n="81" d="100"/>
          <a:sy n="81" d="100"/>
        </p:scale>
        <p:origin x="-80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pPr>
              <a:defRPr/>
            </a:pPr>
            <a:fld id="{D357102B-20C1-408F-B20E-EF37CA357BB8}" type="datetimeFigureOut">
              <a:rPr lang="bg-BG"/>
              <a:pPr>
                <a:defRPr/>
              </a:pPr>
              <a:t>1.3.2021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pPr lvl="0"/>
            <a:endParaRPr lang="bg-B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pPr>
              <a:defRPr/>
            </a:pPr>
            <a:fld id="{DD314033-2411-4B50-BFA6-ACB0269ECBF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53688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14033-2411-4B50-BFA6-ACB0269ECBFD}" type="slidenum">
              <a:rPr lang="bg-BG" smtClean="0"/>
              <a:pPr>
                <a:defRPr/>
              </a:pPr>
              <a:t>25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0745C1-2163-4BA0-96C1-D737BDD21572}" type="datetime1">
              <a:rPr lang="bg-BG" smtClean="0"/>
              <a:pPr>
                <a:defRPr/>
              </a:pPr>
              <a:t>1.3.2021 г.</a:t>
            </a:fld>
            <a:endParaRPr lang="bg-BG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5275A6-33F4-4CD5-81B9-A6CBBE75DEB6}" type="slidenum">
              <a:rPr lang="bg-BG"/>
              <a:pPr>
                <a:defRPr/>
              </a:pPr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5EBEF6-4677-4DE4-9B2F-76B9A1C82703}" type="datetime1">
              <a:rPr lang="bg-BG" smtClean="0"/>
              <a:pPr>
                <a:defRPr/>
              </a:pPr>
              <a:t>1.3.2021 г.</a:t>
            </a:fld>
            <a:endParaRPr lang="bg-BG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B05FE6-A4FA-428A-9638-60D023B123C5}" type="slidenum">
              <a:rPr lang="bg-BG"/>
              <a:pPr>
                <a:defRPr/>
              </a:pPr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ound Single Corner Rectangle 7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A1CB3EB-6AC3-442C-B85C-D3BE0E5DE3E2}" type="datetime1">
              <a:rPr lang="bg-BG" smtClean="0"/>
              <a:pPr>
                <a:defRPr/>
              </a:pPr>
              <a:t>1.3.2021 г.</a:t>
            </a:fld>
            <a:endParaRPr lang="bg-BG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bg-BG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6C6212-AA4C-40F4-B234-6D1A8A2899DF}" type="slidenum">
              <a:rPr lang="bg-BG"/>
              <a:pPr>
                <a:defRPr/>
              </a:pPr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9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24EECA05-00E0-4F10-A1C4-BBEF1CADA341}" type="datetime1">
              <a:rPr lang="bg-BG" smtClean="0"/>
              <a:pPr>
                <a:defRPr/>
              </a:pPr>
              <a:t>1.3.2021 г.</a:t>
            </a:fld>
            <a:endParaRPr lang="bg-BG" dirty="0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>
              <a:defRPr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bg-BG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CD9C2A0F-75BF-4F0F-8B87-B00DAFEB8F40}" type="slidenum">
              <a:rPr lang="bg-BG"/>
              <a:pPr>
                <a:defRPr/>
              </a:pPr>
              <a:t>‹#›</a:t>
            </a:fld>
            <a:endParaRPr lang="bg-BG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E1E1E1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1E1E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1E1E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1E1E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1E1E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E1E1E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E1E1E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E1E1E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E1E1E1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C0C0C0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C0C0C0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ABABAB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ni.bg/sites/default/files/competition/11_2020/%D0%A0%D0%B5%D0%B7%D1%83%D0%BB%D1%82%D0%B0%D1%82%D0%B8%20%D0%BE%D1%82%20%D0%BE%D1%86%D0%B5%D0%BD%D1%8F%D0%B2%D0%B0%D0%BD%D0%B5%D1%82%D0%BE%20%D0%BF%D0%BE%20%D0%BA%D0%BE%D0%BD%D0%BA%D1%83%D1%80%D1%81%20%D0%A0%D1%83%D1%81%D0%B8%D1%8F.pdf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old.usb-bg.org/Bg/kontrolen_savet.htm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hina-bg-center.alle.bg/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gate.net/publication/344493646_Povisavane_na_informiranostta_za_opazvane_na_morskata_okolna_sreda_v_Cerno_more" TargetMode="Externa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411760" y="548680"/>
            <a:ext cx="6263928" cy="158504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  <a:t>СЕЛСКОСТОПАНСКА АКАДЕМИЯ</a:t>
            </a:r>
            <a:br>
              <a:rPr lang="bg-BG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</a:br>
            <a:r>
              <a:rPr lang="bg-BG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  <a:t> ИНСТИТУТ ПО АГРАРНА ИКОНОМИКА</a:t>
            </a:r>
            <a:br>
              <a:rPr lang="bg-BG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</a:br>
            <a:r>
              <a:rPr lang="bg-BG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  <a:t>София 1113, </a:t>
            </a:r>
            <a:br>
              <a:rPr lang="bg-BG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</a:br>
            <a:r>
              <a:rPr lang="bg-BG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  <a:t>бул. “Цариградско шосе” 125, бл. 1, ет. 2</a:t>
            </a:r>
            <a:br>
              <a:rPr lang="bg-BG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</a:br>
            <a:r>
              <a:rPr lang="bg-BG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  <a:t>тел. </a:t>
            </a:r>
            <a:r>
              <a:rPr lang="en-US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  <a:t>02 465 31 53</a:t>
            </a:r>
            <a:r>
              <a:rPr lang="bg-BG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  <a:t>, факс: </a:t>
            </a:r>
            <a:r>
              <a:rPr lang="en-US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  <a:t>02 465 11 28</a:t>
            </a:r>
            <a:r>
              <a:rPr lang="bg-BG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  <a:t>;</a:t>
            </a:r>
            <a:r>
              <a:rPr lang="en-US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  <a:t/>
            </a:r>
            <a:br>
              <a:rPr lang="en-US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</a:br>
            <a:r>
              <a:rPr lang="en-US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  <a:t>office@iae-bg.com</a:t>
            </a:r>
            <a:r>
              <a:rPr lang="bg-BG" sz="1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  <a:cs typeface="Arial" charset="0"/>
              </a:rPr>
              <a:t>, www.iae-bg.com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2276872"/>
            <a:ext cx="9144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sz="2800" b="1" dirty="0">
              <a:ea typeface="Times New Roman" pitchFamily="18" charset="0"/>
              <a:cs typeface="Arial" charset="0"/>
            </a:endParaRPr>
          </a:p>
          <a:p>
            <a:pPr algn="ctr"/>
            <a:endParaRPr lang="en-US" sz="2800" b="1" dirty="0">
              <a:ea typeface="Times New Roman" pitchFamily="18" charset="0"/>
              <a:cs typeface="Arial" charset="0"/>
            </a:endParaRPr>
          </a:p>
          <a:p>
            <a:pPr algn="ctr"/>
            <a:endParaRPr lang="en-US" sz="2800" b="1" dirty="0">
              <a:ea typeface="Times New Roman" pitchFamily="18" charset="0"/>
              <a:cs typeface="Arial" charset="0"/>
            </a:endParaRPr>
          </a:p>
          <a:p>
            <a:pPr algn="ctr"/>
            <a:r>
              <a:rPr lang="bg-BG" sz="2700" b="1" dirty="0">
                <a:latin typeface="Verdana" pitchFamily="34" charset="0"/>
                <a:ea typeface="Times New Roman" pitchFamily="18" charset="0"/>
                <a:cs typeface="Arial" charset="0"/>
              </a:rPr>
              <a:t>Г О Д И Ш Е Н   О Т Ч Е Т</a:t>
            </a:r>
            <a:endParaRPr lang="bg-BG" sz="2700" dirty="0">
              <a:latin typeface="Verdana" pitchFamily="34" charset="0"/>
              <a:ea typeface="Times New Roman" pitchFamily="18" charset="0"/>
              <a:cs typeface="Arial" charset="0"/>
            </a:endParaRPr>
          </a:p>
          <a:p>
            <a:pPr algn="ctr" eaLnBrk="0" hangingPunct="0"/>
            <a:endParaRPr lang="en-US" sz="2700" b="1" dirty="0">
              <a:latin typeface="Verdana" pitchFamily="34" charset="0"/>
              <a:ea typeface="Times New Roman" pitchFamily="18" charset="0"/>
              <a:cs typeface="Arial" charset="0"/>
            </a:endParaRPr>
          </a:p>
          <a:p>
            <a:pPr algn="ctr" eaLnBrk="0" hangingPunct="0"/>
            <a:r>
              <a:rPr lang="bg-BG" sz="2400" b="1" dirty="0">
                <a:latin typeface="Verdana" pitchFamily="34" charset="0"/>
                <a:ea typeface="Times New Roman" pitchFamily="18" charset="0"/>
                <a:cs typeface="Arial" charset="0"/>
              </a:rPr>
              <a:t>ЗА ДЕЙНОСТТА </a:t>
            </a:r>
            <a:endParaRPr lang="bg-BG" sz="2400" dirty="0">
              <a:latin typeface="Verdana" pitchFamily="34" charset="0"/>
              <a:ea typeface="Times New Roman" pitchFamily="18" charset="0"/>
              <a:cs typeface="Arial" charset="0"/>
            </a:endParaRPr>
          </a:p>
          <a:p>
            <a:pPr algn="ctr" eaLnBrk="0" hangingPunct="0"/>
            <a:r>
              <a:rPr lang="bg-BG" sz="2400" b="1" dirty="0">
                <a:latin typeface="Verdana" pitchFamily="34" charset="0"/>
                <a:ea typeface="Times New Roman" pitchFamily="18" charset="0"/>
                <a:cs typeface="Arial" charset="0"/>
              </a:rPr>
              <a:t>НА ИНСТИТУТА ПО АГРАРНА ИКОНОМИКА</a:t>
            </a:r>
            <a:endParaRPr lang="bg-BG" sz="2400" dirty="0">
              <a:latin typeface="Verdana" pitchFamily="34" charset="0"/>
              <a:ea typeface="Times New Roman" pitchFamily="18" charset="0"/>
              <a:cs typeface="Arial" charset="0"/>
            </a:endParaRPr>
          </a:p>
          <a:p>
            <a:pPr algn="ctr" eaLnBrk="0" hangingPunct="0"/>
            <a:r>
              <a:rPr lang="bg-BG" sz="2400" b="1" dirty="0">
                <a:latin typeface="Verdana" pitchFamily="34" charset="0"/>
                <a:ea typeface="Times New Roman" pitchFamily="18" charset="0"/>
                <a:cs typeface="Arial" charset="0"/>
              </a:rPr>
              <a:t>ПРЕЗ </a:t>
            </a:r>
            <a:r>
              <a:rPr lang="bg-BG" sz="2400" b="1" dirty="0" smtClean="0">
                <a:latin typeface="Verdana" pitchFamily="34" charset="0"/>
                <a:ea typeface="Times New Roman" pitchFamily="18" charset="0"/>
                <a:cs typeface="Arial" charset="0"/>
              </a:rPr>
              <a:t>20</a:t>
            </a:r>
            <a:r>
              <a:rPr lang="en-US" sz="2400" b="1" dirty="0" smtClean="0">
                <a:latin typeface="Verdana" pitchFamily="34" charset="0"/>
                <a:ea typeface="Times New Roman" pitchFamily="18" charset="0"/>
                <a:cs typeface="Arial" charset="0"/>
              </a:rPr>
              <a:t>20</a:t>
            </a:r>
            <a:r>
              <a:rPr lang="bg-BG" sz="2400" b="1" dirty="0" smtClean="0">
                <a:latin typeface="Verdana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bg-BG" sz="2400" b="1" dirty="0">
                <a:latin typeface="Verdana" pitchFamily="34" charset="0"/>
                <a:ea typeface="Times New Roman" pitchFamily="18" charset="0"/>
                <a:cs typeface="Arial" charset="0"/>
              </a:rPr>
              <a:t>ГОДИНА</a:t>
            </a:r>
            <a:endParaRPr lang="en-US" sz="2400" b="1" dirty="0">
              <a:latin typeface="Verdana" pitchFamily="34" charset="0"/>
              <a:ea typeface="Times New Roman" pitchFamily="18" charset="0"/>
              <a:cs typeface="Arial" charset="0"/>
            </a:endParaRPr>
          </a:p>
          <a:p>
            <a:pPr algn="ctr" eaLnBrk="0" hangingPunct="0"/>
            <a:endParaRPr lang="bg-BG" sz="2800" dirty="0">
              <a:ea typeface="Times New Roman" pitchFamily="18" charset="0"/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363" y="495300"/>
            <a:ext cx="1979712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 prstMaterial="matte">
            <a:bevelT prst="relaxedInset"/>
          </a:sp3d>
        </p:spPr>
      </p:pic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187624" y="5815687"/>
            <a:ext cx="7127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bg-BG" sz="1400" b="1" dirty="0" smtClean="0">
                <a:latin typeface="Verdana" pitchFamily="34" charset="0"/>
              </a:rPr>
              <a:t>Общо събрание на учените при ИАИ </a:t>
            </a:r>
          </a:p>
          <a:p>
            <a:pPr algn="ctr" eaLnBrk="0" hangingPunct="0"/>
            <a:r>
              <a:rPr lang="bg-BG" sz="1400" b="1" dirty="0" smtClean="0">
                <a:latin typeface="Verdana" pitchFamily="34" charset="0"/>
              </a:rPr>
              <a:t>202</a:t>
            </a:r>
            <a:r>
              <a:rPr lang="en-US" sz="1400" b="1" dirty="0" smtClean="0">
                <a:latin typeface="Verdana" pitchFamily="34" charset="0"/>
              </a:rPr>
              <a:t>1</a:t>
            </a:r>
            <a:r>
              <a:rPr lang="bg-BG" sz="1400" b="1" dirty="0" smtClean="0">
                <a:latin typeface="Verdana" pitchFamily="34" charset="0"/>
              </a:rPr>
              <a:t> </a:t>
            </a:r>
            <a:r>
              <a:rPr lang="bg-BG" sz="1400" b="1" dirty="0">
                <a:latin typeface="Verdana" pitchFamily="34" charset="0"/>
              </a:rPr>
              <a:t>г.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1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557338"/>
            <a:ext cx="8496944" cy="4968006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bg-BG" sz="1400" dirty="0" smtClean="0">
              <a:latin typeface="Verdana" pitchFamily="34" charset="0"/>
              <a:ea typeface="Verdana" pitchFamily="34" charset="0"/>
            </a:endParaRPr>
          </a:p>
          <a:p>
            <a:pPr marL="0" indent="0" algn="ctr">
              <a:buNone/>
            </a:pPr>
            <a:endParaRPr lang="bg-BG" sz="2000" b="1" dirty="0" smtClean="0">
              <a:latin typeface="Verdana" pitchFamily="34" charset="0"/>
              <a:ea typeface="Verdana" pitchFamily="34" charset="0"/>
            </a:endParaRPr>
          </a:p>
          <a:p>
            <a:pPr marL="0" indent="0" algn="ctr">
              <a:buNone/>
            </a:pPr>
            <a:r>
              <a:rPr lang="bg-BG" sz="2000" b="1" dirty="0" smtClean="0">
                <a:latin typeface="Verdana" pitchFamily="34" charset="0"/>
                <a:ea typeface="Verdana" pitchFamily="34" charset="0"/>
              </a:rPr>
              <a:t>Оценка на Националната стратегия за устойчиви оперативни програми в сектора на плодове и зеленчуци в Република България </a:t>
            </a:r>
          </a:p>
          <a:p>
            <a:pPr marL="0" indent="0" algn="ctr">
              <a:buNone/>
            </a:pPr>
            <a:r>
              <a:rPr lang="bg-BG" sz="2000" b="1" dirty="0" smtClean="0">
                <a:latin typeface="Verdana" pitchFamily="34" charset="0"/>
                <a:ea typeface="Verdana" pitchFamily="34" charset="0"/>
              </a:rPr>
              <a:t>за периода 2013-2018 г.</a:t>
            </a:r>
            <a:endParaRPr lang="en-US" sz="2000" b="1" dirty="0" smtClean="0">
              <a:latin typeface="Verdana" pitchFamily="34" charset="0"/>
              <a:ea typeface="Verdana" pitchFamily="34" charset="0"/>
            </a:endParaRPr>
          </a:p>
          <a:p>
            <a:pPr lvl="0">
              <a:buNone/>
            </a:pPr>
            <a:endParaRPr lang="bg-BG" sz="1100" dirty="0" smtClean="0">
              <a:latin typeface="Verdana" pitchFamily="34" charset="0"/>
              <a:ea typeface="Verdana" pitchFamily="34" charset="0"/>
            </a:endParaRPr>
          </a:p>
          <a:p>
            <a:pPr lvl="0">
              <a:buNone/>
            </a:pPr>
            <a:endParaRPr lang="bg-BG" sz="1100" dirty="0" smtClean="0">
              <a:latin typeface="Verdana" pitchFamily="34" charset="0"/>
              <a:ea typeface="Verdana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bg-BG" sz="1800" dirty="0" smtClean="0">
                <a:latin typeface="Verdana" pitchFamily="34" charset="0"/>
                <a:ea typeface="Verdana" pitchFamily="34" charset="0"/>
              </a:rPr>
              <a:t>Договор №09-3300/78 от 30.11.2020 г.  </a:t>
            </a:r>
          </a:p>
          <a:p>
            <a:pPr marL="0" indent="0" algn="just">
              <a:spcBef>
                <a:spcPts val="0"/>
              </a:spcBef>
              <a:buNone/>
            </a:pPr>
            <a:endParaRPr lang="bg-BG" sz="1800" dirty="0" smtClean="0">
              <a:latin typeface="Verdana" pitchFamily="34" charset="0"/>
              <a:ea typeface="Verdana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bg-BG" sz="1800" b="1" dirty="0" smtClean="0">
                <a:latin typeface="Verdana" pitchFamily="34" charset="0"/>
                <a:ea typeface="Verdana" pitchFamily="34" charset="0"/>
              </a:rPr>
              <a:t>Възложител:</a:t>
            </a:r>
            <a:r>
              <a:rPr lang="bg-BG" sz="1800" dirty="0" smtClean="0">
                <a:latin typeface="Verdana" pitchFamily="34" charset="0"/>
                <a:ea typeface="Verdana" pitchFamily="34" charset="0"/>
              </a:rPr>
              <a:t> Държавен фонд „Земеделие”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800" b="1" dirty="0" smtClean="0">
              <a:latin typeface="Verdana" pitchFamily="34" charset="0"/>
              <a:ea typeface="Verdana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bg-BG" sz="1800" b="1" dirty="0" smtClean="0">
                <a:latin typeface="Verdana" pitchFamily="34" charset="0"/>
                <a:ea typeface="Verdana" pitchFamily="34" charset="0"/>
              </a:rPr>
              <a:t>Ръководител: </a:t>
            </a:r>
            <a:r>
              <a:rPr lang="bg-BG" sz="1800" dirty="0" smtClean="0">
                <a:latin typeface="Verdana" pitchFamily="34" charset="0"/>
                <a:ea typeface="Verdana" pitchFamily="34" charset="0"/>
              </a:rPr>
              <a:t>доц. д-р Божидар Иванов</a:t>
            </a:r>
            <a:endParaRPr lang="en-US" sz="1800" dirty="0" smtClean="0">
              <a:latin typeface="Verdana" pitchFamily="34" charset="0"/>
              <a:ea typeface="Verdan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bg-BG" sz="1400" dirty="0" smtClean="0">
              <a:latin typeface="Verdana" pitchFamily="34" charset="0"/>
              <a:ea typeface="Verdana" pitchFamily="34" charset="0"/>
            </a:endParaRPr>
          </a:p>
          <a:p>
            <a:pPr marL="0" lvl="0" indent="0" algn="ctr">
              <a:buNone/>
            </a:pPr>
            <a:endParaRPr lang="bg-BG" sz="1400" dirty="0" smtClean="0">
              <a:latin typeface="Verdana" pitchFamily="34" charset="0"/>
              <a:ea typeface="Verdana" pitchFamily="34" charset="0"/>
            </a:endParaRPr>
          </a:p>
          <a:p>
            <a:pPr marL="0" lvl="0" indent="0">
              <a:buNone/>
            </a:pPr>
            <a:endParaRPr lang="en-US" sz="1800" dirty="0" smtClean="0">
              <a:latin typeface="Verdana" pitchFamily="34" charset="0"/>
              <a:ea typeface="Verdana" pitchFamily="34" charset="0"/>
            </a:endParaRPr>
          </a:p>
          <a:p>
            <a:pPr marL="0" indent="0">
              <a:buNone/>
            </a:pPr>
            <a:endParaRPr lang="bg-BG" sz="2300" dirty="0">
              <a:latin typeface="Verdana" pitchFamily="34" charset="0"/>
              <a:ea typeface="Verdana" pitchFamily="34" charset="0"/>
            </a:endParaRPr>
          </a:p>
          <a:p>
            <a:pPr marL="0" indent="0">
              <a:buNone/>
            </a:pPr>
            <a:endParaRPr lang="en-US" dirty="0">
              <a:latin typeface="Verdana" pitchFamily="34" charset="0"/>
              <a:ea typeface="Verdana" pitchFamily="34" charset="0"/>
            </a:endParaRPr>
          </a:p>
          <a:p>
            <a:pPr marL="0" lvl="0" indent="0">
              <a:buNone/>
            </a:pPr>
            <a:endParaRPr lang="bg-BG" sz="2900" dirty="0"/>
          </a:p>
          <a:p>
            <a:pPr marL="354013" indent="-354013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bg-BG" sz="2900" dirty="0" smtClean="0">
              <a:latin typeface="Verdana" pitchFamily="34" charset="0"/>
            </a:endParaRPr>
          </a:p>
          <a:p>
            <a:pPr marL="354013" indent="-354013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bg-BG" sz="1800" dirty="0" smtClean="0">
              <a:latin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750" y="549275"/>
            <a:ext cx="8362950" cy="1007517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536575" indent="-536575" fontAlgn="auto">
              <a:lnSpc>
                <a:spcPct val="90000"/>
              </a:lnSpc>
              <a:spcAft>
                <a:spcPts val="0"/>
              </a:spcAft>
              <a:buSzPct val="90000"/>
              <a:buFont typeface="Verdana" pitchFamily="34" charset="0"/>
              <a:buAutoNum type="arabicPeriod"/>
              <a:defRPr/>
            </a:pPr>
            <a:r>
              <a:rPr lang="bg-BG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Научноизследователска дейност</a:t>
            </a:r>
          </a:p>
          <a:p>
            <a:pPr marL="536575" indent="-536575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	</a:t>
            </a:r>
            <a:r>
              <a:rPr lang="bg-BG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Допълнителни </a:t>
            </a:r>
            <a:r>
              <a:rPr lang="bg-BG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проекти</a:t>
            </a:r>
            <a:r>
              <a:rPr lang="bg-BG" sz="2900" b="1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/>
            </a:r>
            <a:br>
              <a:rPr lang="bg-BG" sz="2900" b="1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</a:br>
            <a:r>
              <a:rPr lang="bg-BG" sz="23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10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68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557338"/>
            <a:ext cx="8496944" cy="4968006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sz="1800" b="1" dirty="0" smtClean="0">
              <a:latin typeface="Verdana" pitchFamily="34" charset="0"/>
              <a:ea typeface="Verdana" pitchFamily="34" charset="0"/>
            </a:endParaRPr>
          </a:p>
          <a:p>
            <a:pPr marL="0" indent="0" algn="ctr">
              <a:buNone/>
            </a:pPr>
            <a:endParaRPr lang="bg-BG" sz="1800" b="1" dirty="0" smtClean="0">
              <a:latin typeface="Verdana" pitchFamily="34" charset="0"/>
              <a:ea typeface="Verdana" pitchFamily="34" charset="0"/>
            </a:endParaRPr>
          </a:p>
          <a:p>
            <a:pPr marL="0" indent="0" algn="ctr">
              <a:buNone/>
            </a:pPr>
            <a:r>
              <a:rPr lang="bg-BG" sz="1800" b="1" dirty="0" smtClean="0">
                <a:latin typeface="Verdana" pitchFamily="34" charset="0"/>
                <a:ea typeface="Verdana" pitchFamily="34" charset="0"/>
              </a:rPr>
              <a:t>Повишаване на информираността за опазване на морската околна среда в Черно море</a:t>
            </a:r>
          </a:p>
          <a:p>
            <a:pPr marL="0" indent="0" algn="ctr">
              <a:buNone/>
            </a:pPr>
            <a:r>
              <a:rPr lang="en-US" sz="1800" b="1" dirty="0" smtClean="0">
                <a:latin typeface="Verdana" pitchFamily="34" charset="0"/>
                <a:ea typeface="Verdana" pitchFamily="34" charset="0"/>
              </a:rPr>
              <a:t>/</a:t>
            </a:r>
            <a:r>
              <a:rPr lang="bg-BG" sz="1800" b="1" dirty="0" smtClean="0">
                <a:latin typeface="Verdana" pitchFamily="34" charset="0"/>
                <a:ea typeface="Verdana" pitchFamily="34" charset="0"/>
              </a:rPr>
              <a:t>MARITIME</a:t>
            </a:r>
            <a:r>
              <a:rPr lang="en-US" sz="1800" b="1" dirty="0" smtClean="0">
                <a:latin typeface="Verdana" pitchFamily="34" charset="0"/>
                <a:ea typeface="Verdana" pitchFamily="34" charset="0"/>
              </a:rPr>
              <a:t>/</a:t>
            </a:r>
            <a:r>
              <a:rPr lang="bg-BG" sz="1800" b="1" dirty="0" smtClean="0">
                <a:latin typeface="Verdana" pitchFamily="34" charset="0"/>
                <a:ea typeface="Verdana" pitchFamily="34" charset="0"/>
              </a:rPr>
              <a:t> BG14MFOP001-1.006-0001 </a:t>
            </a:r>
            <a:endParaRPr lang="en-US" sz="1800" b="1" dirty="0" smtClean="0">
              <a:latin typeface="Verdana" pitchFamily="34" charset="0"/>
              <a:ea typeface="Verdana" pitchFamily="34" charset="0"/>
            </a:endParaRPr>
          </a:p>
          <a:p>
            <a:pPr marL="0" indent="0" algn="just">
              <a:buNone/>
            </a:pPr>
            <a:endParaRPr lang="en-US" sz="1800" b="1" dirty="0" smtClean="0">
              <a:latin typeface="Verdana" pitchFamily="34" charset="0"/>
              <a:ea typeface="Verdana" pitchFamily="34" charset="0"/>
            </a:endParaRPr>
          </a:p>
          <a:p>
            <a:pPr marL="0" indent="0" algn="just">
              <a:buNone/>
            </a:pPr>
            <a:r>
              <a:rPr lang="bg-BG" sz="1800" dirty="0" smtClean="0">
                <a:latin typeface="Verdana" pitchFamily="34" charset="0"/>
                <a:ea typeface="Verdana" pitchFamily="34" charset="0"/>
              </a:rPr>
              <a:t>Бенефициент Институт за подготовка на служители в международни организации,  Финансиран от Европейски фонд - Програма за морско дело и рибарство /ПМДР/(2019-2020)</a:t>
            </a:r>
            <a:endParaRPr lang="en-US" sz="1800" dirty="0" smtClean="0">
              <a:latin typeface="Verdana" pitchFamily="34" charset="0"/>
              <a:ea typeface="Verdana" pitchFamily="34" charset="0"/>
            </a:endParaRPr>
          </a:p>
          <a:p>
            <a:pPr marL="0" indent="0" algn="just">
              <a:buNone/>
            </a:pPr>
            <a:endParaRPr lang="en-US" sz="1800" dirty="0" smtClean="0">
              <a:latin typeface="Verdana" pitchFamily="34" charset="0"/>
              <a:ea typeface="Verdana" pitchFamily="34" charset="0"/>
            </a:endParaRPr>
          </a:p>
          <a:p>
            <a:pPr marL="0" indent="0" algn="just">
              <a:buNone/>
            </a:pPr>
            <a:r>
              <a:rPr lang="bg-BG" sz="1800" b="1" dirty="0" smtClean="0">
                <a:latin typeface="Verdana" pitchFamily="34" charset="0"/>
                <a:ea typeface="Verdana" pitchFamily="34" charset="0"/>
              </a:rPr>
              <a:t>Колектив от ИАИ: </a:t>
            </a:r>
            <a:r>
              <a:rPr lang="bg-BG" sz="1800" dirty="0" smtClean="0">
                <a:latin typeface="Verdana" pitchFamily="34" charset="0"/>
                <a:ea typeface="Verdana" pitchFamily="34" charset="0"/>
              </a:rPr>
              <a:t>П. Йовчевска, А. Саров, М. Михайлова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750" y="549275"/>
            <a:ext cx="8362950" cy="1007517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536575" indent="-536575" fontAlgn="auto">
              <a:lnSpc>
                <a:spcPct val="90000"/>
              </a:lnSpc>
              <a:spcAft>
                <a:spcPts val="0"/>
              </a:spcAft>
              <a:buSzPct val="90000"/>
              <a:buFont typeface="Verdana" pitchFamily="34" charset="0"/>
              <a:buAutoNum type="arabicPeriod"/>
              <a:defRPr/>
            </a:pPr>
            <a:r>
              <a:rPr lang="bg-BG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Научноизследователска дейност</a:t>
            </a:r>
          </a:p>
          <a:p>
            <a:pPr marL="536575" indent="-536575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	</a:t>
            </a:r>
            <a:r>
              <a:rPr lang="bg-BG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Допълнителни </a:t>
            </a:r>
            <a:r>
              <a:rPr lang="bg-BG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проекти</a:t>
            </a:r>
            <a:r>
              <a:rPr lang="bg-BG" sz="2900" b="1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/>
            </a:r>
            <a:br>
              <a:rPr lang="bg-BG" sz="2900" b="1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</a:br>
            <a:r>
              <a:rPr lang="bg-BG" sz="23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11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4522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557338"/>
            <a:ext cx="8496944" cy="4968006"/>
          </a:xfrm>
          <a:solidFill>
            <a:schemeClr val="bg2"/>
          </a:solidFill>
        </p:spPr>
        <p:txBody>
          <a:bodyPr>
            <a:normAutofit/>
          </a:bodyPr>
          <a:lstStyle/>
          <a:p>
            <a:pPr lvl="0" algn="just">
              <a:buNone/>
            </a:pPr>
            <a:endParaRPr lang="bg-BG" sz="18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None/>
            </a:pPr>
            <a:r>
              <a:rPr lang="bg-BG" sz="1600" dirty="0" smtClean="0">
                <a:latin typeface="Verdana" pitchFamily="34" charset="0"/>
                <a:ea typeface="Verdana" pitchFamily="34" charset="0"/>
              </a:rPr>
              <a:t>Иновациона група Обединение за иновации в пчеларството - ЕВРОПЕЙСКО ПАРТНЬОРСТВО ЗА ИНОВАЦИИ ЗА СЕЛСКОСТОПАНСКА ПРОИЗВОДИТЕЛНОСТ И УСТОЙЧИВОСТ /Х. Башев/</a:t>
            </a:r>
          </a:p>
          <a:p>
            <a:pPr lvl="0">
              <a:buNone/>
            </a:pPr>
            <a:endParaRPr lang="en-US" sz="16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None/>
            </a:pPr>
            <a:r>
              <a:rPr lang="bg-BG" sz="1600" dirty="0" smtClean="0">
                <a:latin typeface="Verdana" pitchFamily="34" charset="0"/>
                <a:ea typeface="Verdana" pitchFamily="34" charset="0"/>
              </a:rPr>
              <a:t>Governance and Evaluation of Agro-ecosystem Services in China and Bulgaria – Experiences, Efficiency, Perspectives – ФНИ /Х. Башев/</a:t>
            </a:r>
          </a:p>
          <a:p>
            <a:pPr lvl="0">
              <a:buNone/>
            </a:pPr>
            <a:endParaRPr lang="en-US" sz="16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None/>
            </a:pPr>
            <a:r>
              <a:rPr lang="bg-BG" sz="1600" dirty="0" smtClean="0">
                <a:latin typeface="Verdana" pitchFamily="34" charset="0"/>
                <a:ea typeface="Verdana" pitchFamily="34" charset="0"/>
              </a:rPr>
              <a:t>КОНКУРС „ПРОЕКТИ ПО ПРОГРАМА ЗА ДВУСТРАННО СЪТРУДНИЧЕСТВО – БЪЛГАРИЯ – РУСИЯ 2019-2020 г.“ КП-06- ПРУСИЯ-158. „Усъвършенстване на моделите за управление на бизнес организациите в селското стопанство за постигане на целите за устойчиво развитие“, проектно предложение към ФНИ  </a:t>
            </a:r>
            <a:r>
              <a:rPr lang="bg-BG" sz="1600" dirty="0" smtClean="0">
                <a:latin typeface="Verdana" pitchFamily="34" charset="0"/>
                <a:ea typeface="Verdana" pitchFamily="34" charset="0"/>
                <a:hlinkClick r:id="rId2"/>
              </a:rPr>
              <a:t>Приложение 7 (fni.bg)</a:t>
            </a:r>
            <a:r>
              <a:rPr lang="bg-BG" sz="1600" dirty="0" smtClean="0">
                <a:latin typeface="Verdana" pitchFamily="34" charset="0"/>
                <a:ea typeface="Verdana" pitchFamily="34" charset="0"/>
              </a:rPr>
              <a:t>. /А. Саров/</a:t>
            </a:r>
            <a:endParaRPr lang="en-US" sz="1600" dirty="0" smtClean="0">
              <a:latin typeface="Verdana" pitchFamily="34" charset="0"/>
              <a:ea typeface="Verdana" pitchFamily="34" charset="0"/>
            </a:endParaRPr>
          </a:p>
          <a:p>
            <a:r>
              <a:rPr lang="bg-BG" sz="1800" dirty="0" smtClean="0">
                <a:latin typeface="Verdana" pitchFamily="34" charset="0"/>
                <a:ea typeface="Verdana" pitchFamily="34" charset="0"/>
              </a:rPr>
              <a:t> </a:t>
            </a:r>
            <a:endParaRPr lang="en-US" sz="1800" dirty="0" smtClean="0">
              <a:latin typeface="Verdana" pitchFamily="34" charset="0"/>
              <a:ea typeface="Verdana" pitchFamily="34" charset="0"/>
            </a:endParaRPr>
          </a:p>
          <a:p>
            <a:pPr marL="354013" indent="-354013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bg-BG" sz="2900" dirty="0" smtClean="0">
              <a:latin typeface="Verdana" pitchFamily="34" charset="0"/>
            </a:endParaRPr>
          </a:p>
          <a:p>
            <a:pPr marL="354013" indent="-354013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bg-BG" sz="1800" dirty="0" smtClean="0">
              <a:latin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549275"/>
            <a:ext cx="8352928" cy="1007517"/>
          </a:xfrm>
          <a:prstGeom prst="rect">
            <a:avLst/>
          </a:prstGeom>
        </p:spPr>
        <p:txBody>
          <a:bodyPr anchor="ctr">
            <a:normAutofit fontScale="62500" lnSpcReduction="20000"/>
          </a:bodyPr>
          <a:lstStyle/>
          <a:p>
            <a:pPr marL="536575" indent="-536575" fontAlgn="auto">
              <a:lnSpc>
                <a:spcPct val="110000"/>
              </a:lnSpc>
              <a:spcAft>
                <a:spcPts val="0"/>
              </a:spcAft>
              <a:buSzPct val="90000"/>
              <a:buFont typeface="Verdana" pitchFamily="34" charset="0"/>
              <a:buAutoNum type="arabicPeriod"/>
              <a:defRPr/>
            </a:pPr>
            <a:r>
              <a:rPr lang="bg-BG" sz="32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Научноизследователска дейност</a:t>
            </a:r>
          </a:p>
          <a:p>
            <a:pPr marL="536575" indent="-536575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	</a:t>
            </a:r>
            <a:r>
              <a:rPr lang="bg-BG" sz="29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Кандидатстване в конкурси с проектопредложения</a:t>
            </a:r>
          </a:p>
          <a:p>
            <a:pPr marL="536575" indent="-536575">
              <a:lnSpc>
                <a:spcPct val="90000"/>
              </a:lnSpc>
            </a:pPr>
            <a:r>
              <a:rPr lang="bg-BG" sz="2200" b="1" dirty="0">
                <a:latin typeface="Verdana" pitchFamily="34" charset="0"/>
              </a:rPr>
              <a:t>	</a:t>
            </a:r>
            <a:r>
              <a:rPr lang="bg-BG" sz="2900" b="1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/>
            </a:r>
            <a:br>
              <a:rPr lang="bg-BG" sz="2900" b="1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</a:br>
            <a:r>
              <a:rPr lang="bg-BG" sz="23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12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0138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557338"/>
            <a:ext cx="8496944" cy="4968006"/>
          </a:xfrm>
          <a:solidFill>
            <a:schemeClr val="bg2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sz="2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доц</a:t>
            </a:r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</a:rPr>
              <a:t>. д-р Божидар </a:t>
            </a:r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Иванов</a:t>
            </a:r>
          </a:p>
          <a:p>
            <a:pPr marL="0" indent="0">
              <a:buNone/>
            </a:pPr>
            <a:endParaRPr lang="en-US" sz="2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ClrTx/>
              <a:buFont typeface="Arial" pitchFamily="34" charset="0"/>
              <a:buChar char="•"/>
            </a:pPr>
            <a:r>
              <a:rPr lang="bg-BG" sz="2000" dirty="0" smtClean="0">
                <a:latin typeface="Verdana" pitchFamily="34" charset="0"/>
                <a:ea typeface="Verdana" pitchFamily="34" charset="0"/>
              </a:rPr>
              <a:t>Участие в една изпитна комисия за прием на докторанти към ИАИ</a:t>
            </a:r>
            <a:endParaRPr lang="en-US" sz="20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Tx/>
              <a:buFont typeface="Arial" pitchFamily="34" charset="0"/>
              <a:buChar char="•"/>
            </a:pPr>
            <a:r>
              <a:rPr lang="bg-BG" sz="2000" dirty="0" smtClean="0">
                <a:latin typeface="Verdana" pitchFamily="34" charset="0"/>
                <a:ea typeface="Verdana" pitchFamily="34" charset="0"/>
              </a:rPr>
              <a:t>Председател на научния съвет по аграрна икономика към ССА</a:t>
            </a:r>
            <a:endParaRPr lang="en-US" sz="20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Tx/>
              <a:buFont typeface="Arial" pitchFamily="34" charset="0"/>
              <a:buChar char="•"/>
            </a:pPr>
            <a:r>
              <a:rPr lang="bg-BG" sz="2000" dirty="0" smtClean="0">
                <a:latin typeface="Verdana" pitchFamily="34" charset="0"/>
                <a:ea typeface="Verdana" pitchFamily="34" charset="0"/>
              </a:rPr>
              <a:t>Направени над 7 рецензии за различни списания и научни публикации: Икономика и организация в селското стопанство, Bulgarian Journal of Agricultural Science, Scientific Journal of Warsaw University of Life Science и др.</a:t>
            </a:r>
            <a:endParaRPr lang="en-US" sz="20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Tx/>
              <a:buFont typeface="Arial" pitchFamily="34" charset="0"/>
              <a:buChar char="•"/>
            </a:pPr>
            <a:r>
              <a:rPr lang="bg-BG" sz="2000" dirty="0" smtClean="0">
                <a:latin typeface="Verdana" pitchFamily="34" charset="0"/>
                <a:ea typeface="Verdana" pitchFamily="34" charset="0"/>
              </a:rPr>
              <a:t>Член на Съвета на директорите към ССА.</a:t>
            </a:r>
            <a:endParaRPr lang="en-US" sz="20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Tx/>
              <a:buFont typeface="Arial" pitchFamily="34" charset="0"/>
              <a:buChar char="•"/>
            </a:pPr>
            <a:r>
              <a:rPr lang="bg-BG" sz="2000" dirty="0" smtClean="0">
                <a:latin typeface="Verdana" pitchFamily="34" charset="0"/>
                <a:ea typeface="Verdana" pitchFamily="34" charset="0"/>
              </a:rPr>
              <a:t>Член на Обединение „Национална селска мрежа”, ключов експерт от 01.05.2018 г </a:t>
            </a:r>
            <a:endParaRPr lang="en-US" sz="20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Tx/>
              <a:buFont typeface="Arial" pitchFamily="34" charset="0"/>
              <a:buChar char="•"/>
            </a:pPr>
            <a:r>
              <a:rPr lang="bg-BG" sz="2000" dirty="0" smtClean="0">
                <a:latin typeface="Verdana" pitchFamily="34" charset="0"/>
                <a:ea typeface="Verdana" pitchFamily="34" charset="0"/>
              </a:rPr>
              <a:t>Член на Работна Група 31 на Министерство на финансите „Европа 2020”. Заповед № ЗМФ-111 от 31.08.2017 г. на МФ.</a:t>
            </a:r>
            <a:endParaRPr lang="en-US" sz="20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Tx/>
              <a:buFont typeface="Arial" pitchFamily="34" charset="0"/>
              <a:buChar char="•"/>
            </a:pPr>
            <a:r>
              <a:rPr lang="bg-BG" sz="2000" dirty="0" smtClean="0">
                <a:latin typeface="Verdana" pitchFamily="34" charset="0"/>
                <a:ea typeface="Verdana" pitchFamily="34" charset="0"/>
              </a:rPr>
              <a:t>Външен експерт за извършване на услуги за подпомагане на Управляващия орган на Програмата за развитие на селските райони 2014-2020 г.</a:t>
            </a:r>
            <a:endParaRPr lang="en-US" sz="2000" dirty="0" smtClean="0">
              <a:latin typeface="Verdana" pitchFamily="34" charset="0"/>
              <a:ea typeface="Verdana" pitchFamily="34" charset="0"/>
            </a:endParaRPr>
          </a:p>
          <a:p>
            <a:pPr marL="0" indent="0" algn="just">
              <a:buNone/>
            </a:pPr>
            <a:endParaRPr lang="bg-BG" sz="29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ru-RU" sz="2000" b="1" dirty="0" smtClean="0">
                <a:latin typeface="Verdana" pitchFamily="34" charset="0"/>
                <a:ea typeface="Verdana" pitchFamily="34" charset="0"/>
              </a:rPr>
              <a:t>проф</a:t>
            </a:r>
            <a:r>
              <a:rPr lang="ru-RU" sz="2000" b="1" dirty="0">
                <a:latin typeface="Verdana" pitchFamily="34" charset="0"/>
                <a:ea typeface="Verdana" pitchFamily="34" charset="0"/>
              </a:rPr>
              <a:t>. д-р Румен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</a:rPr>
              <a:t>Попов</a:t>
            </a:r>
          </a:p>
          <a:p>
            <a:pPr marL="0" indent="0" algn="just">
              <a:buNone/>
            </a:pPr>
            <a:endParaRPr lang="ru-RU" sz="2600" b="1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2000" dirty="0" smtClean="0">
                <a:latin typeface="Verdana" pitchFamily="34" charset="0"/>
                <a:ea typeface="Verdana" pitchFamily="34" charset="0"/>
              </a:rPr>
              <a:t>Участие в две изпитни комисии</a:t>
            </a:r>
            <a:endParaRPr lang="en-US" sz="20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2000" dirty="0" smtClean="0">
                <a:latin typeface="Verdana" pitchFamily="34" charset="0"/>
                <a:ea typeface="Verdana" pitchFamily="34" charset="0"/>
              </a:rPr>
              <a:t>Изготвени 4 рецензии</a:t>
            </a:r>
            <a:endParaRPr lang="en-US" sz="20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2000" dirty="0" smtClean="0">
                <a:latin typeface="Verdana" pitchFamily="34" charset="0"/>
                <a:ea typeface="Verdana" pitchFamily="34" charset="0"/>
              </a:rPr>
              <a:t>Комисия по отчетите; Комисия по управление на риска – РД-15-01от 7.02 на 2020г</a:t>
            </a:r>
            <a:endParaRPr lang="en-US" sz="20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Tx/>
            </a:pPr>
            <a:endParaRPr lang="bg-BG" sz="29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ClrTx/>
            </a:pPr>
            <a:endParaRPr lang="bg-BG" sz="23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ClrTx/>
            </a:pPr>
            <a:endParaRPr lang="bg-BG" sz="23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ClrTx/>
              <a:buNone/>
            </a:pPr>
            <a:endParaRPr lang="ru-RU" sz="2200" b="1" dirty="0">
              <a:latin typeface="Verdana" pitchFamily="34" charset="0"/>
            </a:endParaRPr>
          </a:p>
          <a:p>
            <a:pPr marL="0" indent="0">
              <a:buNone/>
            </a:pPr>
            <a:endParaRPr lang="ru-RU" sz="2200" b="1" dirty="0">
              <a:latin typeface="Verdana" pitchFamily="34" charset="0"/>
            </a:endParaRPr>
          </a:p>
          <a:p>
            <a:pPr lvl="0" algn="just">
              <a:buNone/>
            </a:pPr>
            <a:endParaRPr lang="bg-BG" sz="2200" dirty="0" smtClean="0"/>
          </a:p>
          <a:p>
            <a:pPr marL="354013" indent="-354013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bg-BG" sz="2400" dirty="0" smtClean="0">
              <a:latin typeface="Verdana" pitchFamily="34" charset="0"/>
            </a:endParaRPr>
          </a:p>
          <a:p>
            <a:pPr marL="354013" indent="-354013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bg-BG" sz="1800" dirty="0" smtClean="0">
              <a:latin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750" y="549275"/>
            <a:ext cx="8362950" cy="1007517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/>
          <a:p>
            <a:pPr marL="536575" indent="-536575" fontAlgn="auto">
              <a:spcAft>
                <a:spcPts val="0"/>
              </a:spcAft>
              <a:buSzPct val="90000"/>
              <a:buFont typeface="Verdana" pitchFamily="34" charset="0"/>
              <a:buAutoNum type="arabicPeriod"/>
              <a:defRPr/>
            </a:pPr>
            <a:r>
              <a:rPr lang="bg-BG" sz="29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Научноизследователска дейност</a:t>
            </a:r>
          </a:p>
          <a:p>
            <a:pPr marL="536575" indent="-536575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	</a:t>
            </a:r>
            <a:r>
              <a:rPr lang="bg-BG" sz="2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К</a:t>
            </a:r>
            <a:r>
              <a:rPr lang="bg-BG" sz="2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онсултативни </a:t>
            </a:r>
            <a:r>
              <a:rPr lang="bg-BG" sz="26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съвети, комитети и работни </a:t>
            </a:r>
            <a:r>
              <a:rPr lang="bg-BG" sz="2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групи, становища, </a:t>
            </a:r>
            <a:r>
              <a:rPr lang="bg-BG" sz="26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експертни  оценки и рецензии, семинари</a:t>
            </a:r>
            <a:r>
              <a:rPr lang="bg-BG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/>
            </a:r>
            <a:br>
              <a:rPr lang="bg-BG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</a:br>
            <a:r>
              <a:rPr lang="bg-BG" sz="23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13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1862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340768"/>
            <a:ext cx="8496944" cy="5517232"/>
          </a:xfrm>
          <a:solidFill>
            <a:schemeClr val="bg2"/>
          </a:solidFill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bg-BG" sz="5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доц</a:t>
            </a:r>
            <a:r>
              <a:rPr lang="bg-BG" sz="5200" b="1" dirty="0">
                <a:latin typeface="Verdana" panose="020B0604030504040204" pitchFamily="34" charset="0"/>
                <a:ea typeface="Verdana" panose="020B0604030504040204" pitchFamily="34" charset="0"/>
              </a:rPr>
              <a:t>. д-р Диляна </a:t>
            </a:r>
            <a:r>
              <a:rPr lang="bg-BG" sz="5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Митова</a:t>
            </a: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4400" dirty="0" smtClean="0">
                <a:latin typeface="Verdana" pitchFamily="34" charset="0"/>
                <a:ea typeface="Verdana" pitchFamily="34" charset="0"/>
              </a:rPr>
              <a:t>ИАИ – Заповед РД-06-01/10.01.2020 г. на директора на ИАИ – председател на комисия за провеждане на изпит по специалността на докторантите Васил Стойчев, Михаела Михайлова и Теодор Василев, на 28.01.2020 г.</a:t>
            </a:r>
            <a:endParaRPr lang="en-US" sz="44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4400" dirty="0" smtClean="0">
                <a:latin typeface="Verdana" pitchFamily="34" charset="0"/>
                <a:ea typeface="Verdana" pitchFamily="34" charset="0"/>
              </a:rPr>
              <a:t>Рецензия на брошура за АГРА 2020 „Развитието на земеделските стопанства и селските домакинства в условията на ОСП на ЕС“.</a:t>
            </a:r>
            <a:endParaRPr lang="en-US" sz="44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4400" dirty="0" smtClean="0">
                <a:latin typeface="Verdana" pitchFamily="34" charset="0"/>
                <a:ea typeface="Verdana" pitchFamily="34" charset="0"/>
              </a:rPr>
              <a:t>Рецензия на статия за сп. ИУСС „Подход за анализ и усъвършенстване на управлението на услугите на агро-екосистемите“ с автор Хр. Башев. </a:t>
            </a:r>
            <a:endParaRPr lang="en-US" sz="44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4400" dirty="0" smtClean="0">
                <a:latin typeface="Verdana" pitchFamily="34" charset="0"/>
                <a:ea typeface="Verdana" pitchFamily="34" charset="0"/>
              </a:rPr>
              <a:t>Рецензия на статия за сп. ИУСС „Certification of Organic Products by Farmers in Sri Lanka“ с автор S.H.P Malkanthi</a:t>
            </a:r>
            <a:endParaRPr lang="en-US" sz="44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4400" dirty="0" smtClean="0">
                <a:latin typeface="Verdana" pitchFamily="34" charset="0"/>
                <a:ea typeface="Verdana" pitchFamily="34" charset="0"/>
              </a:rPr>
              <a:t>Рецензия на статия за сп. ИУСС “The Romanian grain market: a complete analysis of the evolution and current state” автор  Lacramioara Alina Dracea.</a:t>
            </a:r>
            <a:endParaRPr lang="en-US" sz="44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4400" dirty="0" smtClean="0">
                <a:latin typeface="Verdana" pitchFamily="34" charset="0"/>
                <a:ea typeface="Verdana" pitchFamily="34" charset="0"/>
              </a:rPr>
              <a:t>Рецензия на статия за сп. ИУСС “Direct payments in Serbia and the transition to EU compatible direct support” с автор Снежана Благоева.</a:t>
            </a:r>
            <a:endParaRPr lang="en-US" sz="44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4400" dirty="0" smtClean="0">
                <a:latin typeface="Verdana" pitchFamily="34" charset="0"/>
                <a:ea typeface="Verdana" pitchFamily="34" charset="0"/>
              </a:rPr>
              <a:t>Председател на на Атестационна комисия за атестиране на учените в ИАИ за периода май 2015-май 2020 г. Успешно организирана и осъществена атестация на учените в ИАИ.</a:t>
            </a:r>
            <a:endParaRPr lang="en-US" sz="44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4400" dirty="0" smtClean="0">
                <a:latin typeface="Verdana" pitchFamily="34" charset="0"/>
                <a:ea typeface="Verdana" pitchFamily="34" charset="0"/>
              </a:rPr>
              <a:t>Изготвено становище относно дисертационен труд на тема “КОНКУРЕНТОСПОСОБНОСТ НА АГРАРНИЯ ИЗНОС НА БЪЛГАРИЯ” от докторант Теодора Семерджиева.</a:t>
            </a:r>
            <a:endParaRPr lang="en-US" sz="44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4400" dirty="0" smtClean="0">
                <a:latin typeface="Verdana" pitchFamily="34" charset="0"/>
                <a:ea typeface="Verdana" pitchFamily="34" charset="0"/>
              </a:rPr>
              <a:t>ИАИ – Заповед РД 06 19/24.6.2020 на директора на ИАИ – председател на комисия за проверка съответствието на документите на ас. Росица Микова за стартиране на процедура за академична длъжност „главен асистент“, изготвен протокол.</a:t>
            </a:r>
            <a:endParaRPr lang="en-US" sz="44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4400" dirty="0" smtClean="0">
                <a:latin typeface="Verdana" pitchFamily="34" charset="0"/>
                <a:ea typeface="Verdana" pitchFamily="34" charset="0"/>
              </a:rPr>
              <a:t>ИАИ – Заповед РД 06 144/5.12.2019 г. на директора на ИАИ – председател на комисия за проверка съответствието на документите на Ангел Саров за стартиране на процедура за академична длъжност „доцент“, изготвен протокол. Продължаване на процедурата и през февруари 2020 г., изготвен доклад.</a:t>
            </a:r>
            <a:endParaRPr lang="en-US" sz="44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4400" dirty="0" smtClean="0">
                <a:latin typeface="Verdana" pitchFamily="34" charset="0"/>
                <a:ea typeface="Verdana" pitchFamily="34" charset="0"/>
              </a:rPr>
              <a:t>ИАИ – Заповед РД 06 137/2.12.2019 на директора на ИАИ – председател на комисия за проверка съответствието на документите на Антон Митов за стартиране на процедура за академична длъжност „главен асистент“, изготвен протокол. Продължаване на работата на комисията и завършване на процедурата през 2020 г.</a:t>
            </a:r>
            <a:endParaRPr lang="en-US" sz="44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4400" dirty="0" smtClean="0">
                <a:latin typeface="Verdana" pitchFamily="34" charset="0"/>
                <a:ea typeface="Verdana" pitchFamily="34" charset="0"/>
              </a:rPr>
              <a:t>Експерт-оценител на проекти в Consumer, Health and Food Executive Agency for promotion of agricultural products, European Commission, Luxembourg, for AGRI-SIMPLE-MULTI-COVID-2020, remote evaluation, July and Sepetember 2020.</a:t>
            </a:r>
            <a:endParaRPr lang="en-US" sz="44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4400" dirty="0" smtClean="0">
                <a:latin typeface="Verdana" pitchFamily="34" charset="0"/>
                <a:ea typeface="Verdana" pitchFamily="34" charset="0"/>
              </a:rPr>
              <a:t>Експерт - оценител на проекти за EC EASME H2020-EIC-FTI-2018-2020, remote evaluation between February and November 2020.</a:t>
            </a:r>
            <a:endParaRPr lang="en-US" sz="44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4400" dirty="0" smtClean="0">
                <a:latin typeface="Verdana" pitchFamily="34" charset="0"/>
                <a:ea typeface="Verdana" pitchFamily="34" charset="0"/>
              </a:rPr>
              <a:t>Участие в Уебинар : Обмен на информация между Франция и България относно селскостопанския компонент на „Хоризонт Европа“ 2021-2027 на 24 ноември 2020 г.</a:t>
            </a:r>
          </a:p>
          <a:p>
            <a:pPr marL="0" lvl="0" indent="0" algn="just">
              <a:buClr>
                <a:schemeClr val="tx1"/>
              </a:buClr>
              <a:buNone/>
            </a:pPr>
            <a:endParaRPr lang="en-US" sz="4400" dirty="0" smtClean="0">
              <a:latin typeface="Verdana" pitchFamily="34" charset="0"/>
              <a:ea typeface="Verdana" pitchFamily="34" charset="0"/>
            </a:endParaRPr>
          </a:p>
          <a:p>
            <a:pPr marL="0" indent="0" algn="just">
              <a:buNone/>
            </a:pPr>
            <a:endParaRPr lang="bg-BG" sz="4400" b="1" dirty="0" smtClean="0">
              <a:latin typeface="Verdana" pitchFamily="34" charset="0"/>
              <a:ea typeface="Verdana" pitchFamily="34" charset="0"/>
            </a:endParaRPr>
          </a:p>
          <a:p>
            <a:pPr marL="0" indent="0" algn="just">
              <a:buNone/>
            </a:pPr>
            <a:endParaRPr lang="en-US" sz="5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ClrTx/>
              <a:buNone/>
            </a:pPr>
            <a:endParaRPr lang="ru-RU" sz="5200" b="1" dirty="0">
              <a:latin typeface="Verdana" pitchFamily="34" charset="0"/>
            </a:endParaRPr>
          </a:p>
          <a:p>
            <a:pPr marL="0" indent="0">
              <a:buNone/>
            </a:pPr>
            <a:endParaRPr lang="ru-RU" sz="5200" b="1" dirty="0">
              <a:latin typeface="Verdana" pitchFamily="34" charset="0"/>
            </a:endParaRPr>
          </a:p>
          <a:p>
            <a:pPr lvl="0" algn="just">
              <a:buNone/>
            </a:pPr>
            <a:endParaRPr lang="bg-BG" sz="5200" dirty="0" smtClean="0"/>
          </a:p>
          <a:p>
            <a:pPr marL="354013" indent="-354013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bg-BG" sz="2400" dirty="0" smtClean="0">
              <a:latin typeface="Verdana" pitchFamily="34" charset="0"/>
            </a:endParaRPr>
          </a:p>
          <a:p>
            <a:pPr marL="354013" indent="-354013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bg-BG" sz="1800" dirty="0" smtClean="0">
              <a:latin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750" y="549275"/>
            <a:ext cx="8362950" cy="791493"/>
          </a:xfrm>
          <a:prstGeom prst="rect">
            <a:avLst/>
          </a:prstGeom>
        </p:spPr>
        <p:txBody>
          <a:bodyPr anchor="ctr">
            <a:normAutofit fontScale="55000" lnSpcReduction="20000"/>
          </a:bodyPr>
          <a:lstStyle/>
          <a:p>
            <a:pPr marL="536575" indent="-536575" fontAlgn="auto">
              <a:spcAft>
                <a:spcPts val="0"/>
              </a:spcAft>
              <a:buSzPct val="90000"/>
              <a:buFont typeface="Verdana" pitchFamily="34" charset="0"/>
              <a:buAutoNum type="arabicPeriod"/>
              <a:defRPr/>
            </a:pPr>
            <a:r>
              <a:rPr lang="bg-BG" sz="29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Научноизследователска дейност</a:t>
            </a:r>
          </a:p>
          <a:p>
            <a:pPr marL="536575" indent="-536575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	</a:t>
            </a:r>
            <a:r>
              <a:rPr lang="bg-BG" sz="2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К</a:t>
            </a:r>
            <a:r>
              <a:rPr lang="bg-BG" sz="2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онсултативни </a:t>
            </a:r>
            <a:r>
              <a:rPr lang="bg-BG" sz="26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съвети, комитети и работни </a:t>
            </a:r>
            <a:r>
              <a:rPr lang="bg-BG" sz="2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групи, становища, </a:t>
            </a:r>
            <a:r>
              <a:rPr lang="bg-BG" sz="26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експертни  оценки и рецензии, семинари</a:t>
            </a:r>
            <a:r>
              <a:rPr lang="bg-BG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/>
            </a:r>
            <a:br>
              <a:rPr lang="bg-BG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</a:br>
            <a:r>
              <a:rPr lang="bg-BG" sz="23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14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337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340768"/>
            <a:ext cx="8496944" cy="5184576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just">
              <a:buClrTx/>
              <a:buNone/>
            </a:pPr>
            <a:endParaRPr lang="ru-RU" sz="1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ClrTx/>
              <a:buNone/>
            </a:pP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проф</a:t>
            </a:r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</a:rPr>
              <a:t>. д-р Нина </a:t>
            </a:r>
            <a:r>
              <a:rPr lang="bg-BG" sz="1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Котева</a:t>
            </a:r>
          </a:p>
          <a:p>
            <a:pPr marL="0" indent="0" algn="just">
              <a:buClrTx/>
              <a:buNone/>
            </a:pPr>
            <a:endParaRPr lang="bg-BG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800" dirty="0">
                <a:latin typeface="Verdana" pitchFamily="34" charset="0"/>
                <a:ea typeface="Verdana" pitchFamily="34" charset="0"/>
              </a:rPr>
              <a:t>Член на научно жури за избор на гл. асистент, заповед № РД05-275/10.9.2020 на ССА;</a:t>
            </a:r>
            <a:endParaRPr lang="en-US" sz="1800" dirty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800" dirty="0">
                <a:latin typeface="Verdana" pitchFamily="34" charset="0"/>
                <a:ea typeface="Verdana" pitchFamily="34" charset="0"/>
              </a:rPr>
              <a:t>Участие в изпитна комисия за избор на докторанти </a:t>
            </a:r>
            <a:endParaRPr lang="en-US" sz="1800" dirty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800" dirty="0">
                <a:latin typeface="Verdana" pitchFamily="34" charset="0"/>
                <a:ea typeface="Verdana" pitchFamily="34" charset="0"/>
              </a:rPr>
              <a:t>Член на Експертния съвет по икономика на ССА</a:t>
            </a:r>
            <a:endParaRPr lang="en-US" sz="1800" dirty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800" dirty="0">
                <a:latin typeface="Verdana" pitchFamily="34" charset="0"/>
                <a:ea typeface="Verdana" pitchFamily="34" charset="0"/>
              </a:rPr>
              <a:t>Участие в Атестационната комисия на ИАИ</a:t>
            </a:r>
            <a:endParaRPr lang="en-US" sz="1800" dirty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800" dirty="0">
                <a:latin typeface="Verdana" pitchFamily="34" charset="0"/>
                <a:ea typeface="Verdana" pitchFamily="34" charset="0"/>
              </a:rPr>
              <a:t>Рецензии на проект „Поземлени отношения в социално-икономическата система на селското стопанство и развитие на селските райони“ за втората година и окончателния вариант;</a:t>
            </a:r>
            <a:endParaRPr lang="en-US" sz="1800" dirty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800" dirty="0">
                <a:latin typeface="Verdana" pitchFamily="34" charset="0"/>
                <a:ea typeface="Verdana" pitchFamily="34" charset="0"/>
              </a:rPr>
              <a:t>Рецензии на 2 статии за сп. </a:t>
            </a:r>
            <a:r>
              <a:rPr lang="bg-BG" sz="1800" dirty="0" smtClean="0">
                <a:latin typeface="Verdana" pitchFamily="34" charset="0"/>
                <a:ea typeface="Verdana" pitchFamily="34" charset="0"/>
              </a:rPr>
              <a:t>„Икономика </a:t>
            </a:r>
            <a:r>
              <a:rPr lang="bg-BG" sz="1800" dirty="0">
                <a:latin typeface="Verdana" pitchFamily="34" charset="0"/>
                <a:ea typeface="Verdana" pitchFamily="34" charset="0"/>
              </a:rPr>
              <a:t>и управление на селското стопанство“ </a:t>
            </a:r>
            <a:endParaRPr lang="en-US" sz="1800" dirty="0">
              <a:latin typeface="Verdana" pitchFamily="34" charset="0"/>
              <a:ea typeface="Verdana" pitchFamily="34" charset="0"/>
            </a:endParaRPr>
          </a:p>
          <a:p>
            <a:pPr marL="0" indent="0">
              <a:buNone/>
            </a:pPr>
            <a:endParaRPr lang="ru-RU" sz="2200" b="1" dirty="0">
              <a:latin typeface="Verdana" pitchFamily="34" charset="0"/>
            </a:endParaRPr>
          </a:p>
          <a:p>
            <a:pPr lvl="0" algn="just">
              <a:buNone/>
            </a:pPr>
            <a:endParaRPr lang="bg-BG" sz="2200" dirty="0" smtClean="0"/>
          </a:p>
          <a:p>
            <a:pPr marL="354013" indent="-354013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bg-BG" sz="2400" dirty="0" smtClean="0">
              <a:latin typeface="Verdana" pitchFamily="34" charset="0"/>
            </a:endParaRPr>
          </a:p>
          <a:p>
            <a:pPr marL="354013" indent="-354013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bg-BG" sz="1800" dirty="0" smtClean="0">
              <a:latin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750" y="549275"/>
            <a:ext cx="8362950" cy="1007517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/>
          <a:p>
            <a:pPr marL="536575" indent="-536575" fontAlgn="auto">
              <a:spcAft>
                <a:spcPts val="0"/>
              </a:spcAft>
              <a:buSzPct val="90000"/>
              <a:buFont typeface="Verdana" pitchFamily="34" charset="0"/>
              <a:buAutoNum type="arabicPeriod"/>
              <a:defRPr/>
            </a:pPr>
            <a:r>
              <a:rPr lang="bg-BG" sz="29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Научноизследователска дейност</a:t>
            </a:r>
          </a:p>
          <a:p>
            <a:pPr marL="536575" indent="-536575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	</a:t>
            </a:r>
            <a:r>
              <a:rPr lang="bg-BG" sz="2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К</a:t>
            </a:r>
            <a:r>
              <a:rPr lang="bg-BG" sz="2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онсултативни </a:t>
            </a:r>
            <a:r>
              <a:rPr lang="bg-BG" sz="26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съвети, комитети и работни </a:t>
            </a:r>
            <a:r>
              <a:rPr lang="bg-BG" sz="2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групи, становища, </a:t>
            </a:r>
            <a:r>
              <a:rPr lang="bg-BG" sz="26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експертни  оценки и рецензии, семинари</a:t>
            </a:r>
            <a:r>
              <a:rPr lang="bg-BG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/>
            </a:r>
            <a:br>
              <a:rPr lang="bg-BG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</a:br>
            <a:r>
              <a:rPr lang="bg-BG" sz="23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15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0908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323528" y="1268760"/>
            <a:ext cx="8424936" cy="5400600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bg-BG" sz="1400" b="1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bg-BG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проф</a:t>
            </a:r>
            <a:r>
              <a:rPr lang="bg-BG" sz="16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 д-р Пламена </a:t>
            </a:r>
            <a:r>
              <a:rPr lang="bg-BG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Йовчевска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600" dirty="0" smtClean="0">
                <a:latin typeface="Verdana" pitchFamily="34" charset="0"/>
                <a:ea typeface="Verdana" pitchFamily="34" charset="0"/>
              </a:rPr>
              <a:t>Участие в Научно жури за избор гл. асистент в ИАИ </a:t>
            </a:r>
            <a:endParaRPr lang="en-US" sz="16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600" dirty="0" smtClean="0">
                <a:latin typeface="Verdana" pitchFamily="34" charset="0"/>
                <a:ea typeface="Verdana" pitchFamily="34" charset="0"/>
              </a:rPr>
              <a:t>Участие в Научно жури за избор на професор в УНСС - рецензия</a:t>
            </a:r>
            <a:endParaRPr lang="en-US" sz="16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600" dirty="0" smtClean="0">
                <a:latin typeface="Verdana" pitchFamily="34" charset="0"/>
                <a:ea typeface="Verdana" pitchFamily="34" charset="0"/>
              </a:rPr>
              <a:t>Участие в Научно жури за ОНС „доктор“ в УНСС - становище</a:t>
            </a:r>
            <a:endParaRPr lang="en-US" sz="16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600" dirty="0" smtClean="0">
                <a:latin typeface="Verdana" pitchFamily="34" charset="0"/>
                <a:ea typeface="Verdana" pitchFamily="34" charset="0"/>
              </a:rPr>
              <a:t>Участие в Научно жури за ОНС „доктор“ в ЗИ в Ст. Загора</a:t>
            </a:r>
            <a:endParaRPr lang="en-US" sz="16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600" dirty="0" smtClean="0">
                <a:latin typeface="Verdana" pitchFamily="34" charset="0"/>
                <a:ea typeface="Verdana" pitchFamily="34" charset="0"/>
              </a:rPr>
              <a:t>Председател на Контролния съвет на Съюза на учените в България </a:t>
            </a:r>
            <a:r>
              <a:rPr lang="bg-BG" sz="1600" dirty="0" smtClean="0">
                <a:latin typeface="Verdana" pitchFamily="34" charset="0"/>
                <a:ea typeface="Verdana" pitchFamily="34" charset="0"/>
                <a:hlinkClick r:id="rId2"/>
              </a:rPr>
              <a:t>http://old.usb-bg.org/Bg/kontrolen_savet.htm</a:t>
            </a:r>
            <a:endParaRPr lang="en-US" sz="16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600" dirty="0" smtClean="0">
                <a:latin typeface="Verdana" pitchFamily="34" charset="0"/>
                <a:ea typeface="Verdana" pitchFamily="34" charset="0"/>
              </a:rPr>
              <a:t>Член на ТРГ Развитие на човешките ресурси. МС. Министерство на труда и социалните грижи. Заповед РД-02-25/03.09.2020.</a:t>
            </a:r>
            <a:endParaRPr lang="en-US" sz="16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600" dirty="0" smtClean="0">
                <a:latin typeface="Verdana" pitchFamily="34" charset="0"/>
                <a:ea typeface="Verdana" pitchFamily="34" charset="0"/>
              </a:rPr>
              <a:t>Член на Постоянната комисия за иновации и технологии (ПКИТ) към ССА</a:t>
            </a:r>
            <a:endParaRPr lang="en-US" sz="16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600" dirty="0" smtClean="0">
                <a:latin typeface="Verdana" pitchFamily="34" charset="0"/>
                <a:ea typeface="Verdana" pitchFamily="34" charset="0"/>
              </a:rPr>
              <a:t>Член на атестационната комисия в ИАИ и ССА. Заповед РД 04-42/07.05.2020 г.</a:t>
            </a:r>
            <a:endParaRPr lang="en-US" sz="16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600" dirty="0" smtClean="0">
                <a:latin typeface="Verdana" pitchFamily="34" charset="0"/>
                <a:ea typeface="Verdana" pitchFamily="34" charset="0"/>
              </a:rPr>
              <a:t>Член Националния комитет за система за счетоводна земеделска информация (СЗСИ), МЗХГ. ЗаповедРД 09-11/08.01.2020 г.</a:t>
            </a:r>
            <a:endParaRPr lang="en-US" sz="16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600" dirty="0" smtClean="0">
                <a:latin typeface="Verdana" pitchFamily="34" charset="0"/>
                <a:ea typeface="Verdana" pitchFamily="34" charset="0"/>
              </a:rPr>
              <a:t>Член на Централната комисия по преброяване на земеделските стопанства през 2020 г. МЗХГ. Заповед РД 09-626/28.06.2019 г.</a:t>
            </a: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endParaRPr lang="bg-BG" sz="16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endParaRPr lang="en-US" sz="1600" dirty="0" smtClean="0">
              <a:latin typeface="Verdana" pitchFamily="34" charset="0"/>
              <a:ea typeface="Verdana" pitchFamily="34" charset="0"/>
            </a:endParaRPr>
          </a:p>
          <a:p>
            <a:pPr marL="0" lvl="0" indent="0" algn="just">
              <a:spcBef>
                <a:spcPts val="0"/>
              </a:spcBef>
              <a:buClrTx/>
              <a:buNone/>
            </a:pPr>
            <a:endParaRPr lang="en-US" sz="1200" dirty="0">
              <a:latin typeface="Verdana" pitchFamily="34" charset="0"/>
              <a:ea typeface="Verdana" pitchFamily="34" charset="0"/>
            </a:endParaRPr>
          </a:p>
          <a:p>
            <a:pPr marL="185102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n-US" sz="9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endParaRPr lang="bg-BG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16</a:t>
            </a:fld>
            <a:endParaRPr lang="bg-BG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552" y="476672"/>
            <a:ext cx="8362950" cy="1007517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/>
          <a:p>
            <a:pPr marL="536575" indent="-536575" fontAlgn="auto">
              <a:spcAft>
                <a:spcPts val="0"/>
              </a:spcAft>
              <a:buSzPct val="90000"/>
              <a:buFont typeface="Verdana" pitchFamily="34" charset="0"/>
              <a:buAutoNum type="arabicPeriod"/>
              <a:defRPr/>
            </a:pPr>
            <a:r>
              <a:rPr lang="bg-BG" sz="29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Научноизследователска дейност</a:t>
            </a:r>
          </a:p>
          <a:p>
            <a:pPr marL="536575" indent="-536575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	</a:t>
            </a:r>
            <a:r>
              <a:rPr lang="bg-BG" sz="2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К</a:t>
            </a:r>
            <a:r>
              <a:rPr lang="bg-BG" sz="2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онсултативни </a:t>
            </a:r>
            <a:r>
              <a:rPr lang="bg-BG" sz="26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съвети, комитети и работни </a:t>
            </a:r>
            <a:r>
              <a:rPr lang="bg-BG" sz="2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групи, становища, </a:t>
            </a:r>
            <a:r>
              <a:rPr lang="bg-BG" sz="26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експертни  оценки и рецензии, семинари</a:t>
            </a:r>
            <a:r>
              <a:rPr lang="bg-BG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/>
            </a:r>
            <a:br>
              <a:rPr lang="bg-BG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</a:br>
            <a:r>
              <a:rPr lang="bg-BG" sz="23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395536" y="1196752"/>
            <a:ext cx="8352928" cy="5280248"/>
          </a:xfrm>
          <a:solidFill>
            <a:schemeClr val="bg2"/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0"/>
              </a:spcAft>
              <a:buClr>
                <a:srgbClr val="DDDDDD"/>
              </a:buClr>
              <a:buNone/>
            </a:pPr>
            <a:endParaRPr lang="bg-BG" sz="1500" b="1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Clr>
                <a:srgbClr val="DDDDDD"/>
              </a:buClr>
              <a:buNone/>
            </a:pPr>
            <a:r>
              <a:rPr lang="bg-BG" sz="20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проф</a:t>
            </a:r>
            <a:r>
              <a:rPr lang="bg-BG" sz="20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 д-р Храбрин </a:t>
            </a:r>
            <a:r>
              <a:rPr lang="bg-BG" sz="20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Башев</a:t>
            </a:r>
            <a:endParaRPr lang="en-US" sz="2000" b="1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Clr>
                <a:srgbClr val="DDDDDD"/>
              </a:buClr>
              <a:buNone/>
            </a:pPr>
            <a:endParaRPr lang="en-US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Председател на ОСУ на ИАИ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Член на Научен съвет по Аграрна икономика към ССА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Член на УС на ССА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Член на Advisory Board of Masters International Research and Development Center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Участие в 2 заседания на Международен експертен панел за политики, разработка на ИНРА за Европейския Парламент The Green Deal and the CAP: policy implications to adapt farming practices and to preserve the EU’s natural resources 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https://www.europarl.europa.eu/thinktank/en/document.html?reference=IPOL_ATA(2020)652230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Реценция на проект „Управление при криза. Българските алтернативни фермери“, УНСС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СТАНОВИЩЕ за предложение за обявяване на конкурс за академична длъжност "доцент" за нуждите на отдел ИУЗХАП с  кандидат Ангел Станков Саров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Рецензент на монография ПРЕДИЗВИКАТЕЛСТВА ПРЕД БЪЛГАРСКОТО ЗЕМЕДЕЛИЕ И СЕЛСКИТЕ РАЙОНИ ЗА ПРИЛАГАНЕТО НА НОВАТА ОСП, Б.Иванов и колектив, ИАИ, 2020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Становище за конкурс за професор в Spiru Haret University, Румъния за Dr. Cristina Mihaela Barbu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Участие в работна група Risk, Knowledge and management project group на ESReDA 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Външен оценителен експерт за eTOMATO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Член на Експертен съвет по иновации към Национална селска мрежа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Коорганизатор на Panel 2: Rural Revitalization and Urban Rural Integration in China and Central &amp;Eastern Europe, 2020 China and Central &amp;Eastern Europe International Scientific Forum - China-CEEC Cooperation and Development China, организиран от SJTU Bulgarian Center и School of International and Public Affairs, Shanghai Jiao Thong Univercity, November 18, 2020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Координатор, Българо-китайският изследователски център за аграрно и селско развитие в ИАИ, </a:t>
            </a:r>
            <a:r>
              <a:rPr lang="bg-BG" sz="1300" u="sng" dirty="0" smtClean="0">
                <a:latin typeface="Verdana" pitchFamily="34" charset="0"/>
                <a:ea typeface="Verdana" pitchFamily="34" charset="0"/>
                <a:hlinkClick r:id="rId2"/>
              </a:rPr>
              <a:t>https://china-bg-center.alle.bg/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r>
              <a:rPr lang="bg-BG" sz="1300" i="1" dirty="0" smtClean="0"/>
              <a:t>	Член на Научния комитет на:</a:t>
            </a:r>
            <a:endParaRPr lang="en-US" sz="1300" dirty="0" smtClean="0"/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International conference “Challenges of Contemporary Economics”, Warsaw, September 13-15, 2020 (ИАИ е партньор)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4rd International Conference on Food and Agricultural Economics (ECONAGRO 2019), May 28-30, 2020, Alanya, Turkey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9 International Scientific Symposium AgroReS 2019, Trebinje, 20-23 May 2020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5th International Conference on Social Sciences and Economic Development (ICSSED 2021), May 6-8, 2020, Nanjing, China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5th International Conference on Humanities Sciences and Society Development, ICHSSD 2020, May22-24, 2020, Xiamen, China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International Conference on Food, Nutrition and Agriculture (ICFNA), Istanbul, 2020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300" dirty="0" smtClean="0">
                <a:latin typeface="Verdana" pitchFamily="34" charset="0"/>
                <a:ea typeface="Verdana" pitchFamily="34" charset="0"/>
              </a:rPr>
              <a:t>2021 International Conference on Management Science and Big Data Application (ICMSBDA 2021）</a:t>
            </a: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endParaRPr lang="bg-BG" sz="900" b="1" dirty="0">
              <a:solidFill>
                <a:prstClr val="black"/>
              </a:solidFill>
              <a:latin typeface="Verdana" pitchFamily="34" charset="0"/>
              <a:ea typeface="Verdana" pitchFamily="34" charset="0"/>
            </a:endParaRPr>
          </a:p>
          <a:p>
            <a:pPr marL="0" indent="0" algn="just">
              <a:buNone/>
            </a:pPr>
            <a:endParaRPr lang="en-US" sz="52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None/>
            </a:pPr>
            <a:endParaRPr lang="bg-BG" sz="3400" dirty="0" smtClean="0">
              <a:latin typeface="Verdana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bg-BG" sz="2900" b="1" dirty="0" smtClean="0">
              <a:latin typeface="Verdana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endParaRPr lang="bg-BG" sz="2900" dirty="0" smtClean="0">
              <a:latin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17</a:t>
            </a:fld>
            <a:endParaRPr lang="bg-BG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552" y="476672"/>
            <a:ext cx="8362950" cy="1007517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/>
          <a:p>
            <a:pPr marL="536575" indent="-536575" fontAlgn="auto">
              <a:spcAft>
                <a:spcPts val="0"/>
              </a:spcAft>
              <a:buSzPct val="90000"/>
              <a:buFont typeface="Verdana" pitchFamily="34" charset="0"/>
              <a:buAutoNum type="arabicPeriod"/>
              <a:defRPr/>
            </a:pPr>
            <a:r>
              <a:rPr lang="bg-BG" sz="29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Научноизследователска дейност</a:t>
            </a:r>
          </a:p>
          <a:p>
            <a:pPr marL="536575" indent="-536575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	</a:t>
            </a:r>
            <a:r>
              <a:rPr lang="bg-BG" sz="2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К</a:t>
            </a:r>
            <a:r>
              <a:rPr lang="bg-BG" sz="2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онсултативни </a:t>
            </a:r>
            <a:r>
              <a:rPr lang="bg-BG" sz="26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съвети, комитети и работни </a:t>
            </a:r>
            <a:r>
              <a:rPr lang="bg-BG" sz="2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групи, становища, </a:t>
            </a:r>
            <a:r>
              <a:rPr lang="bg-BG" sz="26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експертни  оценки и рецензии, семинари</a:t>
            </a:r>
            <a:r>
              <a:rPr lang="bg-BG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/>
            </a:r>
            <a:br>
              <a:rPr lang="bg-BG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</a:br>
            <a:r>
              <a:rPr lang="bg-BG" sz="23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395536" y="1340768"/>
            <a:ext cx="8352928" cy="5256882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1600" b="1" dirty="0">
                <a:latin typeface="Verdana" panose="020B0604030504040204" pitchFamily="34" charset="0"/>
                <a:ea typeface="Verdana" panose="020B0604030504040204" pitchFamily="34" charset="0"/>
              </a:rPr>
              <a:t>доц. д-р Иван Боевски</a:t>
            </a: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ClrTx/>
              <a:buFont typeface="Arial" pitchFamily="34" charset="0"/>
              <a:buChar char="•"/>
            </a:pPr>
            <a:r>
              <a:rPr lang="bg-BG" sz="1400" dirty="0">
                <a:latin typeface="Verdana" pitchFamily="34" charset="0"/>
                <a:ea typeface="Verdana" pitchFamily="34" charset="0"/>
              </a:rPr>
              <a:t>Участие в Борд на директори на Институт по кооперативно дело, </a:t>
            </a:r>
            <a:r>
              <a:rPr lang="bg-BG" sz="1400" dirty="0" smtClean="0">
                <a:latin typeface="Verdana" pitchFamily="34" charset="0"/>
                <a:ea typeface="Verdana" pitchFamily="34" charset="0"/>
              </a:rPr>
              <a:t>Хумболт </a:t>
            </a:r>
            <a:r>
              <a:rPr lang="bg-BG" sz="1400" dirty="0">
                <a:latin typeface="Verdana" pitchFamily="34" charset="0"/>
                <a:ea typeface="Verdana" pitchFamily="34" charset="0"/>
              </a:rPr>
              <a:t>университет Берлин</a:t>
            </a:r>
            <a:endParaRPr lang="en-US" sz="1400" dirty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400" dirty="0">
                <a:latin typeface="Verdana" pitchFamily="34" charset="0"/>
                <a:ea typeface="Verdana" pitchFamily="34" charset="0"/>
              </a:rPr>
              <a:t>4 участия в журита за доктор и главен асистент</a:t>
            </a:r>
            <a:endParaRPr lang="en-US" sz="1400" dirty="0">
              <a:latin typeface="Verdana" pitchFamily="34" charset="0"/>
              <a:ea typeface="Verdana" pitchFamily="34" charset="0"/>
            </a:endParaRPr>
          </a:p>
          <a:p>
            <a:pPr lvl="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400" dirty="0">
                <a:latin typeface="Verdana" pitchFamily="34" charset="0"/>
                <a:ea typeface="Verdana" pitchFamily="34" charset="0"/>
              </a:rPr>
              <a:t>Член на експертен съвет за прием на стипендианти на DAAD </a:t>
            </a:r>
            <a:r>
              <a:rPr lang="bg-BG" sz="1400" dirty="0" smtClean="0">
                <a:latin typeface="Verdana" pitchFamily="34" charset="0"/>
                <a:ea typeface="Verdana" pitchFamily="34" charset="0"/>
              </a:rPr>
              <a:t>–DEUTSCHLAND</a:t>
            </a:r>
          </a:p>
          <a:p>
            <a:pPr marL="0" lvl="0" indent="0">
              <a:buClr>
                <a:schemeClr val="tx1"/>
              </a:buClr>
              <a:buNone/>
            </a:pPr>
            <a:endParaRPr lang="en-US" sz="1400" dirty="0">
              <a:latin typeface="Verdana" pitchFamily="34" charset="0"/>
              <a:ea typeface="Verdana" pitchFamily="34" charset="0"/>
            </a:endParaRPr>
          </a:p>
          <a:p>
            <a:pPr marL="0" lvl="0" indent="0" algn="just">
              <a:buClr>
                <a:schemeClr val="tx1"/>
              </a:buClr>
              <a:buNone/>
            </a:pPr>
            <a:endParaRPr lang="bg-BG" sz="1100" dirty="0" smtClean="0">
              <a:latin typeface="Verdana" pitchFamily="34" charset="0"/>
              <a:ea typeface="Verdana" pitchFamily="34" charset="0"/>
            </a:endParaRPr>
          </a:p>
          <a:p>
            <a:pPr marL="0" indent="0">
              <a:buNone/>
            </a:pPr>
            <a:r>
              <a:rPr lang="bg-BG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гл</a:t>
            </a:r>
            <a:r>
              <a:rPr lang="bg-BG" sz="1400" b="1" dirty="0">
                <a:latin typeface="Verdana" panose="020B0604030504040204" pitchFamily="34" charset="0"/>
                <a:ea typeface="Verdana" panose="020B0604030504040204" pitchFamily="34" charset="0"/>
              </a:rPr>
              <a:t>. ас. д-р Десислава Тотева </a:t>
            </a:r>
            <a:endParaRPr lang="en-US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400" dirty="0" smtClean="0">
                <a:latin typeface="Verdana" pitchFamily="34" charset="0"/>
                <a:ea typeface="Verdana" pitchFamily="34" charset="0"/>
              </a:rPr>
              <a:t>Изготвяне на Аграрно-техническа експертиза към Окръжна прокуратура гр. Смолян</a:t>
            </a: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endParaRPr lang="bg-BG" sz="1400" dirty="0" smtClean="0"/>
          </a:p>
          <a:p>
            <a:pPr>
              <a:buNone/>
            </a:pPr>
            <a:r>
              <a:rPr lang="bg-BG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гл. ас. д-р Антон Митов</a:t>
            </a:r>
            <a:endParaRPr lang="en-US" sz="14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400" dirty="0" smtClean="0">
                <a:latin typeface="Verdana" pitchFamily="34" charset="0"/>
                <a:ea typeface="Verdana" pitchFamily="34" charset="0"/>
              </a:rPr>
              <a:t>Изготвяне на Аграрно-технически експертизи към ПТПП, при Арбитражен съд</a:t>
            </a:r>
          </a:p>
          <a:p>
            <a:pPr lvl="0" algn="just">
              <a:buClr>
                <a:schemeClr val="tx1"/>
              </a:buClr>
              <a:buNone/>
            </a:pP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r>
              <a:rPr lang="bg-BG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ас. Михаела Михайлова</a:t>
            </a:r>
            <a:endParaRPr lang="en-US" sz="14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400" dirty="0" smtClean="0">
                <a:latin typeface="Verdana" pitchFamily="34" charset="0"/>
                <a:ea typeface="Verdana" pitchFamily="34" charset="0"/>
              </a:rPr>
              <a:t>МЗХ – Комитет по преброяване на селските стопанства</a:t>
            </a: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None/>
            </a:pPr>
            <a:endParaRPr lang="bg-BG" sz="1400" dirty="0" smtClean="0"/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endParaRPr lang="en-US" sz="1400" dirty="0" smtClean="0"/>
          </a:p>
          <a:p>
            <a:pPr marL="0" indent="0" algn="just">
              <a:buNone/>
            </a:pPr>
            <a:endParaRPr lang="en-US" sz="4800" dirty="0">
              <a:latin typeface="Verdana" pitchFamily="34" charset="0"/>
            </a:endParaRPr>
          </a:p>
          <a:p>
            <a:pPr lvl="0" algn="just">
              <a:buNone/>
            </a:pPr>
            <a:endParaRPr lang="bg-BG" sz="3400" dirty="0" smtClean="0">
              <a:latin typeface="Verdana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bg-BG" sz="2900" b="1" dirty="0" smtClean="0">
              <a:latin typeface="Verdana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endParaRPr lang="bg-BG" sz="2900" dirty="0" smtClean="0">
              <a:latin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18</a:t>
            </a:fld>
            <a:endParaRPr lang="bg-BG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8934" y="476673"/>
            <a:ext cx="8362950" cy="971128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/>
          <a:p>
            <a:pPr marL="536575" indent="-536575" fontAlgn="auto">
              <a:spcAft>
                <a:spcPts val="0"/>
              </a:spcAft>
              <a:buSzPct val="90000"/>
              <a:buFont typeface="Verdana" pitchFamily="34" charset="0"/>
              <a:buAutoNum type="arabicPeriod"/>
              <a:defRPr/>
            </a:pPr>
            <a:r>
              <a:rPr lang="bg-BG" sz="29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Научноизследователска дейност</a:t>
            </a:r>
          </a:p>
          <a:p>
            <a:pPr marL="536575" indent="-536575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	</a:t>
            </a:r>
            <a:r>
              <a:rPr lang="bg-BG" sz="2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К</a:t>
            </a:r>
            <a:r>
              <a:rPr lang="bg-BG" sz="2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онсултативни </a:t>
            </a:r>
            <a:r>
              <a:rPr lang="bg-BG" sz="26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съвети, комитети и работни </a:t>
            </a:r>
            <a:r>
              <a:rPr lang="bg-BG" sz="2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групи, становища, </a:t>
            </a:r>
            <a:r>
              <a:rPr lang="bg-BG" sz="26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експертни  оценки и рецензии, семинари</a:t>
            </a:r>
            <a:r>
              <a:rPr lang="bg-BG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/>
            </a:r>
            <a:br>
              <a:rPr lang="bg-BG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</a:br>
            <a:r>
              <a:rPr lang="bg-BG" sz="23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1301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395536" y="1340768"/>
            <a:ext cx="8352928" cy="5256882"/>
          </a:xfrm>
          <a:solidFill>
            <a:schemeClr val="bg2"/>
          </a:solidFill>
        </p:spPr>
        <p:txBody>
          <a:bodyPr>
            <a:normAutofit fontScale="47500" lnSpcReduction="20000"/>
          </a:bodyPr>
          <a:lstStyle/>
          <a:p>
            <a:pPr marL="0" lvl="0" indent="0">
              <a:buClr>
                <a:schemeClr val="tx1"/>
              </a:buClr>
              <a:buNone/>
            </a:pPr>
            <a:endParaRPr lang="en-US" sz="1400" dirty="0">
              <a:latin typeface="Verdana" pitchFamily="34" charset="0"/>
              <a:ea typeface="Verdana" pitchFamily="34" charset="0"/>
            </a:endParaRPr>
          </a:p>
          <a:p>
            <a:pPr marL="0" indent="0">
              <a:buNone/>
            </a:pPr>
            <a:r>
              <a:rPr lang="bg-BG" sz="29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гл</a:t>
            </a:r>
            <a:r>
              <a:rPr lang="bg-BG" sz="2900" b="1" dirty="0">
                <a:latin typeface="Verdana" panose="020B0604030504040204" pitchFamily="34" charset="0"/>
                <a:ea typeface="Verdana" panose="020B0604030504040204" pitchFamily="34" charset="0"/>
              </a:rPr>
              <a:t>. ас. д-р Ангел </a:t>
            </a:r>
            <a:r>
              <a:rPr lang="bg-BG" sz="29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Саров</a:t>
            </a:r>
          </a:p>
          <a:p>
            <a:pPr marL="0" indent="0">
              <a:buNone/>
            </a:pPr>
            <a:endParaRPr lang="bg-BG" sz="24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2500" dirty="0" smtClean="0">
                <a:latin typeface="Verdana" pitchFamily="34" charset="0"/>
                <a:ea typeface="Verdana" pitchFamily="34" charset="0"/>
              </a:rPr>
              <a:t>Консултативен съвет по тютюна, Заповед РД 09-253/11.03.2019 на зам. министър на МЗХГ.</a:t>
            </a:r>
            <a:endParaRPr lang="en-US" sz="25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2500" dirty="0" smtClean="0">
                <a:latin typeface="Verdana" pitchFamily="34" charset="0"/>
                <a:ea typeface="Verdana" pitchFamily="34" charset="0"/>
              </a:rPr>
              <a:t>Участие в комисии за проверка на съответствие на документи за стартиране на процедури за академични длъжности, ИАИ.</a:t>
            </a:r>
            <a:endParaRPr lang="en-US" sz="25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2500" dirty="0" smtClean="0">
                <a:latin typeface="Verdana" pitchFamily="34" charset="0"/>
                <a:ea typeface="Verdana" pitchFamily="34" charset="0"/>
              </a:rPr>
              <a:t>AGREEMENT on designing (transferring) scientific and (or) technological solutions scientific </a:t>
            </a:r>
            <a:r>
              <a:rPr lang="bg-BG" sz="2500" dirty="0" err="1" smtClean="0">
                <a:latin typeface="Verdana" pitchFamily="34" charset="0"/>
                <a:ea typeface="Verdana" pitchFamily="34" charset="0"/>
              </a:rPr>
              <a:t>research</a:t>
            </a:r>
            <a:r>
              <a:rPr lang="bg-BG" sz="2500" dirty="0" smtClean="0">
                <a:latin typeface="Verdana" pitchFamily="34" charset="0"/>
                <a:ea typeface="Verdana" pitchFamily="34" charset="0"/>
              </a:rPr>
              <a:t> “Investigation of the formation and development stages of agricultural </a:t>
            </a:r>
            <a:r>
              <a:rPr lang="bg-BG" sz="2500" dirty="0" err="1" smtClean="0">
                <a:latin typeface="Verdana" pitchFamily="34" charset="0"/>
                <a:ea typeface="Verdana" pitchFamily="34" charset="0"/>
              </a:rPr>
              <a:t>cooperation</a:t>
            </a:r>
            <a:r>
              <a:rPr lang="bg-BG" sz="2500" dirty="0" smtClean="0">
                <a:latin typeface="Verdana" pitchFamily="34" charset="0"/>
                <a:ea typeface="Verdana" pitchFamily="34" charset="0"/>
              </a:rPr>
              <a:t> in Russia and Bulgaria” Period of work performance: 01 December 2019 - The expiration date under the present Agreement: 21 December 2020, Ministry of Education of the Russian Federation;</a:t>
            </a:r>
            <a:endParaRPr lang="en-US" sz="25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2500" dirty="0" smtClean="0">
                <a:latin typeface="Verdana" pitchFamily="34" charset="0"/>
                <a:ea typeface="Verdana" pitchFamily="34" charset="0"/>
              </a:rPr>
              <a:t>MEMORANDUM OF COOPERATION -  Autonomous nonprofit organization of higher education «Belgorod University of Cooperation, Economics and Law, Russia » (15.10.2019-15.10.2024);</a:t>
            </a:r>
            <a:endParaRPr lang="en-US" sz="25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2500" dirty="0" smtClean="0">
                <a:latin typeface="Verdana" pitchFamily="34" charset="0"/>
                <a:ea typeface="Verdana" pitchFamily="34" charset="0"/>
              </a:rPr>
              <a:t>Член на  Association of Agricultural Economists of the Republic of Macedonia (ААЕМ);</a:t>
            </a:r>
            <a:endParaRPr lang="en-US" sz="25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2500" dirty="0" smtClean="0">
                <a:latin typeface="Verdana" pitchFamily="34" charset="0"/>
                <a:ea typeface="Verdana" pitchFamily="34" charset="0"/>
              </a:rPr>
              <a:t>Обучение на морската общност по Проект BG14MFOP001-1.006-0001 „Повишаване на информираността за опазване на морската околна среда в Черно море“. Бенефициент Институт за подготовка на служители в международни организации,  Финансиран от Европейски фонд - Програма за морско дело и рибарство /ПМДР/(2019-2020), Варна, 9-12.09.2020.</a:t>
            </a: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2500" dirty="0" smtClean="0">
                <a:latin typeface="Verdana" pitchFamily="34" charset="0"/>
                <a:ea typeface="Verdana" pitchFamily="34" charset="0"/>
              </a:rPr>
              <a:t>Употреба на биостимуланти при биологично отглеждане на земеделските култури – оценка на приносите за биоикономиката. Проект към МОН, финансиран от Фонд “Научни изследвания, </a:t>
            </a:r>
            <a:r>
              <a:rPr lang="ru-RU" sz="2500" dirty="0" smtClean="0">
                <a:latin typeface="Verdana" pitchFamily="34" charset="0"/>
                <a:ea typeface="Verdana" pitchFamily="34" charset="0"/>
              </a:rPr>
              <a:t>ИКХТ </a:t>
            </a:r>
            <a:r>
              <a:rPr lang="ru-RU" sz="2500" dirty="0">
                <a:latin typeface="Verdana" pitchFamily="34" charset="0"/>
                <a:ea typeface="Verdana" pitchFamily="34" charset="0"/>
              </a:rPr>
              <a:t>– </a:t>
            </a:r>
            <a:r>
              <a:rPr lang="ru-RU" sz="2500" dirty="0" smtClean="0">
                <a:latin typeface="Verdana" pitchFamily="34" charset="0"/>
                <a:ea typeface="Verdana" pitchFamily="34" charset="0"/>
              </a:rPr>
              <a:t>БО</a:t>
            </a:r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bg-BG" sz="2500" dirty="0"/>
              <a:t>COST-European Cooperation in Science and Technology, Rethink Sustainability Towards a Regenerative Economy ( RESTORE) -COST ACTION -16114,  Carlo Battisti , EURAC Research Institute for Renewable Energy</a:t>
            </a:r>
            <a:br>
              <a:rPr lang="bg-BG" sz="2500" dirty="0"/>
            </a:br>
            <a:r>
              <a:rPr lang="bg-BG" sz="2500" dirty="0"/>
              <a:t>Viale Druso 1, Bolzano 39100, Italy, Horizon 2020, European Commission (2016-2021).</a:t>
            </a:r>
            <a:endParaRPr lang="en-US" sz="2500" dirty="0"/>
          </a:p>
          <a:p>
            <a:pPr lvl="0">
              <a:buClrTx/>
              <a:buFont typeface="Arial" panose="020B0604020202020204" pitchFamily="34" charset="0"/>
              <a:buChar char="•"/>
            </a:pPr>
            <a:r>
              <a:rPr lang="en-US" sz="2500" dirty="0"/>
              <a:t>Scientific research “Investigation of the formation and development stages of agricultural cooperation in Russia and Bulgaria” Period of work performance: (2019-2020),</a:t>
            </a:r>
            <a:r>
              <a:rPr lang="en-US" sz="2500" b="1" dirty="0"/>
              <a:t> </a:t>
            </a:r>
            <a:r>
              <a:rPr lang="en-US" sz="2500" dirty="0"/>
              <a:t>Belgorod University of Cooperation, Economics and Law</a:t>
            </a:r>
            <a:r>
              <a:rPr lang="bg-BG" sz="2500" dirty="0"/>
              <a:t>, </a:t>
            </a:r>
            <a:r>
              <a:rPr lang="en-US" sz="2500" dirty="0"/>
              <a:t>Ministry of Education of the Russian Federation</a:t>
            </a:r>
            <a:r>
              <a:rPr lang="bg-BG" sz="2500" dirty="0"/>
              <a:t>. </a:t>
            </a:r>
            <a:endParaRPr lang="en-US" sz="2500" dirty="0"/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endParaRPr lang="bg-BG" sz="14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endParaRPr lang="bg-BG" sz="11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None/>
            </a:pPr>
            <a:endParaRPr lang="bg-BG" sz="1400" dirty="0" smtClean="0"/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endParaRPr lang="en-US" sz="1400" dirty="0" smtClean="0"/>
          </a:p>
          <a:p>
            <a:pPr marL="0" indent="0" algn="just">
              <a:buNone/>
            </a:pPr>
            <a:endParaRPr lang="en-US" sz="4800" dirty="0">
              <a:latin typeface="Verdana" pitchFamily="34" charset="0"/>
            </a:endParaRPr>
          </a:p>
          <a:p>
            <a:pPr lvl="0" algn="just">
              <a:buNone/>
            </a:pPr>
            <a:endParaRPr lang="bg-BG" sz="3400" dirty="0" smtClean="0">
              <a:latin typeface="Verdana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endParaRPr lang="bg-BG" sz="2900" b="1" dirty="0" smtClean="0">
              <a:latin typeface="Verdana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Char char="•"/>
            </a:pPr>
            <a:endParaRPr lang="bg-BG" sz="2900" dirty="0" smtClean="0">
              <a:latin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19</a:t>
            </a:fld>
            <a:endParaRPr lang="bg-BG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8934" y="476673"/>
            <a:ext cx="8362950" cy="971128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/>
          <a:p>
            <a:pPr marL="536575" indent="-536575" fontAlgn="auto">
              <a:spcAft>
                <a:spcPts val="0"/>
              </a:spcAft>
              <a:buSzPct val="90000"/>
              <a:buFont typeface="Verdana" pitchFamily="34" charset="0"/>
              <a:buAutoNum type="arabicPeriod"/>
              <a:defRPr/>
            </a:pPr>
            <a:r>
              <a:rPr lang="bg-BG" sz="29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Научноизследователска дейност</a:t>
            </a:r>
          </a:p>
          <a:p>
            <a:pPr marL="536575" indent="-536575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	</a:t>
            </a:r>
            <a:r>
              <a:rPr lang="bg-BG" sz="2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К</a:t>
            </a:r>
            <a:r>
              <a:rPr lang="bg-BG" sz="2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онсултативни </a:t>
            </a:r>
            <a:r>
              <a:rPr lang="bg-BG" sz="26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съвети, комитети и работни </a:t>
            </a:r>
            <a:r>
              <a:rPr lang="bg-BG" sz="2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групи, становища, </a:t>
            </a:r>
            <a:r>
              <a:rPr lang="bg-BG" sz="26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експертни  оценки и рецензии, семинари</a:t>
            </a:r>
            <a:r>
              <a:rPr lang="bg-BG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/>
            </a:r>
            <a:br>
              <a:rPr lang="bg-BG" sz="24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</a:br>
            <a:r>
              <a:rPr lang="bg-BG" sz="23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0114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55576" y="404664"/>
            <a:ext cx="7772400" cy="648072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1050925" indent="-514350" fontAlgn="auto">
              <a:spcAft>
                <a:spcPts val="0"/>
              </a:spcAft>
              <a:defRPr/>
            </a:pPr>
            <a:r>
              <a:rPr lang="bg-BG" sz="20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Съдържание на презентацията</a:t>
            </a:r>
            <a:endParaRPr lang="bg-BG" sz="20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Verdana" pitchFamily="34" charset="0"/>
              <a:ea typeface="+mj-ea"/>
              <a:cs typeface="Arial" charset="0"/>
            </a:endParaRPr>
          </a:p>
        </p:txBody>
      </p:sp>
      <p:sp>
        <p:nvSpPr>
          <p:cNvPr id="8" name="Subtitle 2"/>
          <p:cNvSpPr>
            <a:spLocks noGrp="1"/>
          </p:cNvSpPr>
          <p:nvPr>
            <p:ph idx="4294967295"/>
          </p:nvPr>
        </p:nvSpPr>
        <p:spPr>
          <a:xfrm>
            <a:off x="323850" y="1052736"/>
            <a:ext cx="8424863" cy="5471889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342900" indent="-342900" algn="just" eaLnBrk="1" hangingPunct="1">
              <a:lnSpc>
                <a:spcPct val="80000"/>
              </a:lnSpc>
              <a:spcBef>
                <a:spcPct val="0"/>
              </a:spcBef>
              <a:buClrTx/>
              <a:buFont typeface="+mj-lt"/>
              <a:buAutoNum type="arabicPeriod"/>
            </a:pPr>
            <a:endParaRPr lang="bg-BG" sz="1700" dirty="0" smtClean="0">
              <a:latin typeface="Verdana" pitchFamily="34" charset="0"/>
              <a:cs typeface="Arial" charset="0"/>
            </a:endParaRPr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  <a:buClrTx/>
              <a:buFont typeface="+mj-lt"/>
              <a:buAutoNum type="arabicPeriod"/>
            </a:pPr>
            <a:r>
              <a:rPr lang="bg-BG" sz="2000" dirty="0" smtClean="0">
                <a:latin typeface="Verdana" pitchFamily="34" charset="0"/>
                <a:cs typeface="Arial" charset="0"/>
              </a:rPr>
              <a:t>Научноизследователска дейност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  <a:buClrTx/>
              <a:buFont typeface="+mj-lt"/>
              <a:buAutoNum type="arabicPeriod"/>
            </a:pPr>
            <a:r>
              <a:rPr lang="bg-BG" sz="2000" dirty="0" smtClean="0">
                <a:latin typeface="Verdana" pitchFamily="34" charset="0"/>
                <a:cs typeface="Arial" charset="0"/>
              </a:rPr>
              <a:t>Участие във форуми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  <a:buClrTx/>
              <a:buFont typeface="+mj-lt"/>
              <a:buAutoNum type="arabicPeriod"/>
            </a:pPr>
            <a:r>
              <a:rPr lang="bg-BG" sz="2000" dirty="0" smtClean="0">
                <a:latin typeface="Verdana" pitchFamily="34" charset="0"/>
                <a:cs typeface="Arial" charset="0"/>
              </a:rPr>
              <a:t>Членство в редколегии, български и международни научни организации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  <a:buClrTx/>
              <a:buFont typeface="+mj-lt"/>
              <a:buAutoNum type="arabicPeriod"/>
            </a:pPr>
            <a:r>
              <a:rPr lang="bg-BG" sz="2000" dirty="0" smtClean="0">
                <a:latin typeface="Verdana" pitchFamily="34" charset="0"/>
                <a:cs typeface="Arial" charset="0"/>
              </a:rPr>
              <a:t>Преподавателска дейност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  <a:buClrTx/>
              <a:buFont typeface="+mj-lt"/>
              <a:buAutoNum type="arabicPeriod"/>
            </a:pPr>
            <a:r>
              <a:rPr lang="bg-BG" sz="2000" dirty="0" smtClean="0">
                <a:latin typeface="Verdana" pitchFamily="34" charset="0"/>
                <a:cs typeface="Arial" charset="0"/>
              </a:rPr>
              <a:t>Академично развитие на учените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  <a:buClrTx/>
              <a:buFont typeface="+mj-lt"/>
              <a:buAutoNum type="arabicPeriod"/>
            </a:pPr>
            <a:r>
              <a:rPr lang="bg-BG" sz="2000" dirty="0" smtClean="0">
                <a:latin typeface="Verdana" pitchFamily="34" charset="0"/>
                <a:cs typeface="Arial" charset="0"/>
              </a:rPr>
              <a:t>Публикационна дейност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  <a:buClrTx/>
              <a:buFont typeface="+mj-lt"/>
              <a:buAutoNum type="arabicPeriod"/>
            </a:pPr>
            <a:r>
              <a:rPr lang="bg-BG" sz="2000" dirty="0" smtClean="0">
                <a:latin typeface="Verdana" pitchFamily="34" charset="0"/>
                <a:cs typeface="Arial" charset="0"/>
              </a:rPr>
              <a:t>Международно и институционално сътрудничество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  <a:buClrTx/>
              <a:buFont typeface="+mj-lt"/>
              <a:buAutoNum type="arabicPeriod"/>
            </a:pPr>
            <a:r>
              <a:rPr lang="bg-BG" sz="2000" dirty="0" smtClean="0">
                <a:latin typeface="Verdana" pitchFamily="34" charset="0"/>
                <a:cs typeface="Arial" charset="0"/>
              </a:rPr>
              <a:t>Финансова дейност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0"/>
              </a:spcBef>
              <a:buClrTx/>
              <a:buFont typeface="+mj-lt"/>
              <a:buAutoNum type="arabicPeriod"/>
            </a:pPr>
            <a:r>
              <a:rPr lang="bg-BG" sz="2000" dirty="0" smtClean="0">
                <a:latin typeface="Verdana" pitchFamily="34" charset="0"/>
                <a:cs typeface="Arial" charset="0"/>
              </a:rPr>
              <a:t>Проблеми и насоки за развитие на ИАИ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2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>
          <a:xfrm>
            <a:off x="323528" y="1412776"/>
            <a:ext cx="8496944" cy="5111849"/>
          </a:xfrm>
          <a:solidFill>
            <a:schemeClr val="bg2"/>
          </a:solidFill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2600" b="1" dirty="0" smtClean="0">
                <a:latin typeface="Verdana" pitchFamily="34" charset="0"/>
              </a:rPr>
              <a:t>VI</a:t>
            </a:r>
            <a:r>
              <a:rPr lang="en-US" sz="2600" b="1" dirty="0" smtClean="0">
                <a:latin typeface="Verdana" pitchFamily="34" charset="0"/>
              </a:rPr>
              <a:t>I</a:t>
            </a:r>
            <a:r>
              <a:rPr lang="ru-RU" sz="2600" b="1" dirty="0" smtClean="0">
                <a:latin typeface="Verdana" pitchFamily="34" charset="0"/>
              </a:rPr>
              <a:t> </a:t>
            </a:r>
            <a:r>
              <a:rPr lang="ru-RU" sz="2600" b="1" dirty="0">
                <a:latin typeface="Verdana" pitchFamily="34" charset="0"/>
              </a:rPr>
              <a:t>н</a:t>
            </a:r>
            <a:r>
              <a:rPr lang="ru-RU" sz="2600" b="1" dirty="0" smtClean="0">
                <a:latin typeface="Verdana" pitchFamily="34" charset="0"/>
              </a:rPr>
              <a:t>аучна </a:t>
            </a:r>
            <a:r>
              <a:rPr lang="bg-BG" sz="2600" b="1" dirty="0" smtClean="0">
                <a:latin typeface="Verdana" pitchFamily="34" charset="0"/>
              </a:rPr>
              <a:t>международна</a:t>
            </a:r>
            <a:r>
              <a:rPr lang="ru-RU" sz="2600" b="1" dirty="0" smtClean="0">
                <a:latin typeface="Verdana" pitchFamily="34" charset="0"/>
              </a:rPr>
              <a:t> </a:t>
            </a:r>
            <a:r>
              <a:rPr lang="ru-RU" sz="2600" b="1" dirty="0">
                <a:latin typeface="Verdana" pitchFamily="34" charset="0"/>
              </a:rPr>
              <a:t>конференция </a:t>
            </a:r>
            <a:r>
              <a:rPr lang="ru-RU" sz="2600" b="1" dirty="0" smtClean="0">
                <a:latin typeface="Verdana" pitchFamily="34" charset="0"/>
              </a:rPr>
              <a:t>„</a:t>
            </a:r>
            <a:r>
              <a:rPr lang="bg-BG" sz="2600" b="1" dirty="0" smtClean="0">
                <a:latin typeface="Verdana" pitchFamily="34" charset="0"/>
              </a:rPr>
              <a:t>Аграрната</a:t>
            </a:r>
            <a:r>
              <a:rPr lang="ru-RU" sz="2600" b="1" dirty="0" smtClean="0">
                <a:latin typeface="Verdana" pitchFamily="34" charset="0"/>
              </a:rPr>
              <a:t> </a:t>
            </a:r>
            <a:r>
              <a:rPr lang="bg-BG" sz="2600" b="1" dirty="0" smtClean="0">
                <a:latin typeface="Verdana" pitchFamily="34" charset="0"/>
              </a:rPr>
              <a:t>икономика</a:t>
            </a:r>
            <a:r>
              <a:rPr lang="ru-RU" sz="2600" b="1" dirty="0" smtClean="0">
                <a:latin typeface="Verdana" pitchFamily="34" charset="0"/>
              </a:rPr>
              <a:t> </a:t>
            </a:r>
            <a:r>
              <a:rPr lang="ru-RU" sz="2600" b="1" dirty="0">
                <a:latin typeface="Verdana" pitchFamily="34" charset="0"/>
              </a:rPr>
              <a:t>в </a:t>
            </a:r>
            <a:r>
              <a:rPr lang="bg-BG" sz="2600" b="1" dirty="0" smtClean="0">
                <a:latin typeface="Verdana" pitchFamily="34" charset="0"/>
              </a:rPr>
              <a:t>подкрепа </a:t>
            </a:r>
            <a:r>
              <a:rPr lang="ru-RU" sz="2600" b="1" dirty="0" smtClean="0">
                <a:latin typeface="Verdana" pitchFamily="34" charset="0"/>
              </a:rPr>
              <a:t>на </a:t>
            </a:r>
            <a:r>
              <a:rPr lang="bg-BG" sz="2600" b="1" dirty="0" smtClean="0">
                <a:latin typeface="Verdana" pitchFamily="34" charset="0"/>
              </a:rPr>
              <a:t>земеделието“ на тема „</a:t>
            </a:r>
            <a:r>
              <a:rPr lang="bg-BG" sz="2600" b="1" dirty="0" smtClean="0">
                <a:latin typeface="Verdana" pitchFamily="34" charset="0"/>
                <a:ea typeface="Verdana" pitchFamily="34" charset="0"/>
              </a:rPr>
              <a:t>ЗЕМЕДЕЛИЕ И СНАБДЯВАНЕ С ХРАНИ: ПАЗАРИ И АГРАРНИ ПОЛИТИКИ”</a:t>
            </a:r>
            <a:endParaRPr lang="en-US" sz="2600" dirty="0" smtClean="0">
              <a:latin typeface="Verdana" pitchFamily="34" charset="0"/>
              <a:ea typeface="Verdana" pitchFamily="34" charset="0"/>
            </a:endParaRPr>
          </a:p>
          <a:p>
            <a:pPr marL="358775" lvl="0" indent="-358775" algn="ctr" eaLnBrk="1" hangingPunct="1">
              <a:lnSpc>
                <a:spcPct val="110000"/>
              </a:lnSpc>
              <a:spcBef>
                <a:spcPts val="0"/>
              </a:spcBef>
              <a:buFont typeface="Wingdings 2" pitchFamily="18" charset="2"/>
              <a:buNone/>
            </a:pPr>
            <a:endParaRPr lang="en-US" sz="2600" b="1" dirty="0" smtClean="0">
              <a:latin typeface="Verdana" pitchFamily="34" charset="0"/>
            </a:endParaRPr>
          </a:p>
          <a:p>
            <a:pPr marL="358775" lvl="0" indent="-358775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300" b="1" dirty="0" smtClean="0">
                <a:latin typeface="Verdana" pitchFamily="34" charset="0"/>
              </a:rPr>
              <a:t>27 </a:t>
            </a:r>
            <a:r>
              <a:rPr lang="bg-BG" sz="2300" b="1" dirty="0">
                <a:latin typeface="Verdana" pitchFamily="34" charset="0"/>
              </a:rPr>
              <a:t>– </a:t>
            </a:r>
            <a:r>
              <a:rPr lang="bg-BG" sz="2300" b="1" dirty="0" smtClean="0">
                <a:latin typeface="Verdana" pitchFamily="34" charset="0"/>
              </a:rPr>
              <a:t>28 </a:t>
            </a:r>
            <a:r>
              <a:rPr lang="bg-BG" sz="2300" b="1" dirty="0">
                <a:latin typeface="Verdana" pitchFamily="34" charset="0"/>
              </a:rPr>
              <a:t>октомври </a:t>
            </a:r>
            <a:r>
              <a:rPr lang="bg-BG" sz="2300" b="1" dirty="0" smtClean="0">
                <a:latin typeface="Verdana" pitchFamily="34" charset="0"/>
              </a:rPr>
              <a:t>2020 </a:t>
            </a:r>
            <a:r>
              <a:rPr lang="bg-BG" sz="2300" b="1" dirty="0">
                <a:latin typeface="Verdana" pitchFamily="34" charset="0"/>
              </a:rPr>
              <a:t>г</a:t>
            </a:r>
            <a:r>
              <a:rPr lang="bg-BG" sz="2300" b="1" dirty="0" smtClean="0">
                <a:latin typeface="Verdana" pitchFamily="34" charset="0"/>
              </a:rPr>
              <a:t>.,</a:t>
            </a:r>
            <a:r>
              <a:rPr lang="bg-BG" sz="2300" dirty="0" smtClean="0"/>
              <a:t> </a:t>
            </a:r>
            <a:r>
              <a:rPr lang="bg-BG" sz="2300" b="1" dirty="0" smtClean="0">
                <a:latin typeface="Verdana" pitchFamily="34" charset="0"/>
                <a:ea typeface="Verdana" pitchFamily="34" charset="0"/>
              </a:rPr>
              <a:t>Бест Уестърн Хотел Експо</a:t>
            </a:r>
            <a:endParaRPr lang="bg-BG" sz="2300" b="1" dirty="0">
              <a:latin typeface="Verdana" pitchFamily="34" charset="0"/>
              <a:ea typeface="Verdana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Font typeface="Wingdings 2" pitchFamily="18" charset="2"/>
              <a:buNone/>
            </a:pPr>
            <a:endParaRPr lang="bg-BG" sz="2100" b="1" dirty="0">
              <a:latin typeface="Verdana" pitchFamily="34" charset="0"/>
            </a:endParaRPr>
          </a:p>
          <a:p>
            <a:pPr marL="0" indent="0" algn="just" eaLnBrk="1" hangingPunct="1">
              <a:lnSpc>
                <a:spcPct val="110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bg-BG" sz="2100" b="1" dirty="0" smtClean="0">
                <a:latin typeface="Verdana" pitchFamily="34" charset="0"/>
              </a:rPr>
              <a:t>Организатор: 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sz="2000" dirty="0" smtClean="0">
                <a:latin typeface="Verdana" pitchFamily="34" charset="0"/>
              </a:rPr>
              <a:t>Институт </a:t>
            </a:r>
            <a:r>
              <a:rPr lang="ru-RU" sz="2000" dirty="0">
                <a:latin typeface="Verdana" pitchFamily="34" charset="0"/>
              </a:rPr>
              <a:t>по </a:t>
            </a:r>
            <a:r>
              <a:rPr lang="bg-BG" sz="2000" dirty="0">
                <a:latin typeface="Verdana" pitchFamily="34" charset="0"/>
              </a:rPr>
              <a:t>аграрна</a:t>
            </a:r>
            <a:r>
              <a:rPr lang="ru-RU" sz="2000" dirty="0">
                <a:latin typeface="Verdana" pitchFamily="34" charset="0"/>
              </a:rPr>
              <a:t> </a:t>
            </a:r>
            <a:r>
              <a:rPr lang="bg-BG" sz="2000" dirty="0">
                <a:latin typeface="Verdana" pitchFamily="34" charset="0"/>
              </a:rPr>
              <a:t>икономика</a:t>
            </a:r>
            <a:r>
              <a:rPr lang="ru-RU" sz="2000" dirty="0">
                <a:latin typeface="Verdana" pitchFamily="34" charset="0"/>
              </a:rPr>
              <a:t>, </a:t>
            </a:r>
            <a:r>
              <a:rPr lang="ru-RU" sz="2000" dirty="0" smtClean="0">
                <a:latin typeface="Verdana" pitchFamily="34" charset="0"/>
              </a:rPr>
              <a:t>с </a:t>
            </a:r>
            <a:r>
              <a:rPr lang="bg-BG" sz="2000" dirty="0" smtClean="0">
                <a:latin typeface="Verdana" pitchFamily="34" charset="0"/>
              </a:rPr>
              <a:t>финансовата подкрепа </a:t>
            </a:r>
            <a:r>
              <a:rPr lang="ru-RU" sz="2000" dirty="0" smtClean="0">
                <a:latin typeface="Verdana" pitchFamily="34" charset="0"/>
              </a:rPr>
              <a:t>на ФНИ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000" dirty="0" smtClean="0"/>
              <a:t>Научният форум беше посветен на 85-годишнината от създаването на ИАИ </a:t>
            </a:r>
            <a:endParaRPr lang="en-US" sz="2000" dirty="0" smtClean="0"/>
          </a:p>
          <a:p>
            <a:pPr marL="0" indent="0" algn="just" eaLnBrk="1" hangingPunct="1">
              <a:lnSpc>
                <a:spcPct val="110000"/>
              </a:lnSpc>
              <a:spcBef>
                <a:spcPts val="0"/>
              </a:spcBef>
              <a:buFont typeface="Wingdings 2" pitchFamily="18" charset="2"/>
              <a:buNone/>
            </a:pPr>
            <a:endParaRPr lang="ru-RU" sz="2100" dirty="0">
              <a:latin typeface="Verdana" pitchFamily="34" charset="0"/>
            </a:endParaRPr>
          </a:p>
          <a:p>
            <a:pPr marL="0" indent="0" algn="just" eaLnBrk="1" hangingPunct="1">
              <a:lnSpc>
                <a:spcPct val="110000"/>
              </a:lnSpc>
              <a:spcBef>
                <a:spcPts val="0"/>
              </a:spcBef>
              <a:buFont typeface="Wingdings 2" pitchFamily="18" charset="2"/>
              <a:buNone/>
            </a:pPr>
            <a:endParaRPr lang="ru-RU" sz="2100" b="1" dirty="0" smtClean="0">
              <a:latin typeface="Verdana" pitchFamily="34" charset="0"/>
            </a:endParaRPr>
          </a:p>
          <a:p>
            <a:pPr marL="0" indent="0" algn="just" eaLnBrk="1" hangingPunct="1">
              <a:lnSpc>
                <a:spcPct val="110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bg-BG" sz="2300" b="1" dirty="0" smtClean="0">
                <a:latin typeface="Verdana" pitchFamily="34" charset="0"/>
              </a:rPr>
              <a:t>Основни направления на конференцията</a:t>
            </a:r>
            <a:r>
              <a:rPr lang="ru-RU" sz="2300" b="1" dirty="0" smtClean="0">
                <a:latin typeface="Verdana" pitchFamily="34" charset="0"/>
              </a:rPr>
              <a:t>: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0"/>
              </a:spcBef>
              <a:buFont typeface="Wingdings 2" pitchFamily="18" charset="2"/>
              <a:buNone/>
            </a:pPr>
            <a:endParaRPr lang="ru-RU" sz="2100" b="1" dirty="0">
              <a:latin typeface="Verdana" pitchFamily="34" charset="0"/>
            </a:endParaRPr>
          </a:p>
          <a:p>
            <a:pPr marL="457200" indent="-457200" algn="just">
              <a:buClr>
                <a:schemeClr val="tx1"/>
              </a:buClr>
            </a:pPr>
            <a:r>
              <a:rPr lang="bg-BG" sz="1900" dirty="0" smtClean="0">
                <a:latin typeface="Verdana" pitchFamily="34" charset="0"/>
                <a:ea typeface="Verdana" pitchFamily="34" charset="0"/>
              </a:rPr>
              <a:t>Предизвикателства пред веригата за доставки на селскостопански и хранителни продукти кризата с COVID-19 </a:t>
            </a:r>
          </a:p>
          <a:p>
            <a:pPr marL="457200" indent="-457200" algn="just">
              <a:buClr>
                <a:schemeClr val="tx1"/>
              </a:buClr>
            </a:pPr>
            <a:r>
              <a:rPr lang="bg-BG" sz="1900" dirty="0" smtClean="0">
                <a:latin typeface="Verdana" pitchFamily="34" charset="0"/>
                <a:ea typeface="Verdana" pitchFamily="34" charset="0"/>
              </a:rPr>
              <a:t>Продоволствена сигурност, стабилност на производството, цени и защитна мрежа</a:t>
            </a:r>
          </a:p>
          <a:p>
            <a:pPr marL="457200" indent="-457200" algn="just">
              <a:buClr>
                <a:schemeClr val="tx1"/>
              </a:buClr>
            </a:pPr>
            <a:r>
              <a:rPr lang="bg-BG" sz="1900" dirty="0" smtClean="0">
                <a:latin typeface="Verdana" pitchFamily="34" charset="0"/>
                <a:ea typeface="Verdana" pitchFamily="34" charset="0"/>
              </a:rPr>
              <a:t>Нови хоризонти на развитие на селското стопанство в контекста на екологичните цели</a:t>
            </a:r>
            <a:r>
              <a:rPr lang="en-US" sz="1900" dirty="0" smtClean="0">
                <a:latin typeface="Verdana" pitchFamily="34" charset="0"/>
                <a:ea typeface="Verdana" pitchFamily="34" charset="0"/>
              </a:rPr>
              <a:t> </a:t>
            </a:r>
            <a:endParaRPr lang="bg-BG" sz="1900" dirty="0" smtClean="0">
              <a:latin typeface="Verdana" pitchFamily="34" charset="0"/>
              <a:ea typeface="Verdana" pitchFamily="34" charset="0"/>
            </a:endParaRPr>
          </a:p>
          <a:p>
            <a:pPr marL="457200" indent="-457200" algn="just">
              <a:buClr>
                <a:schemeClr val="tx1"/>
              </a:buClr>
            </a:pPr>
            <a:r>
              <a:rPr lang="bg-BG" sz="1900" dirty="0" smtClean="0">
                <a:latin typeface="Verdana" pitchFamily="34" charset="0"/>
                <a:ea typeface="Verdana" pitchFamily="34" charset="0"/>
              </a:rPr>
              <a:t>Световният пазар на храни и поуки от представянето на агро-хранителната верига по време на пандемична криза</a:t>
            </a:r>
          </a:p>
          <a:p>
            <a:pPr marL="457200" indent="-457200" algn="just">
              <a:buClr>
                <a:schemeClr val="tx1"/>
              </a:buClr>
            </a:pPr>
            <a:r>
              <a:rPr lang="bg-BG" sz="1900" dirty="0" smtClean="0">
                <a:latin typeface="Verdana" pitchFamily="34" charset="0"/>
                <a:ea typeface="Verdana" pitchFamily="34" charset="0"/>
              </a:rPr>
              <a:t>Политики на баланс между глобалната система за доставка на храна и опазването на околната среда, устойчивостта, мрежата за безопасност, благосъстоянието на фермерите, потребителите и местните общности</a:t>
            </a:r>
            <a:endParaRPr lang="en-US" sz="1900" dirty="0" smtClean="0">
              <a:latin typeface="Verdana" pitchFamily="34" charset="0"/>
              <a:ea typeface="Verdana" pitchFamily="34" charset="0"/>
            </a:endParaRPr>
          </a:p>
          <a:p>
            <a:pPr marL="0" indent="0">
              <a:buNone/>
            </a:pPr>
            <a:endParaRPr lang="en-US" sz="2100" dirty="0">
              <a:latin typeface="Verdana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bg-BG" sz="16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bg-BG" sz="16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bg-BG" sz="13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bg-BG" sz="2000" dirty="0" smtClean="0">
              <a:latin typeface="Verdana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bg-BG" sz="2000" dirty="0" smtClean="0">
              <a:latin typeface="Verdana" pitchFamily="34" charset="0"/>
            </a:endParaRPr>
          </a:p>
          <a:p>
            <a:pPr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bg-BG" sz="2000" dirty="0" smtClean="0">
              <a:latin typeface="Verdan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71805" y="541243"/>
            <a:ext cx="8229600" cy="864518"/>
          </a:xfrm>
          <a:prstGeom prst="rect">
            <a:avLst/>
          </a:prstGeom>
        </p:spPr>
        <p:txBody>
          <a:bodyPr vert="horz" anchor="ctr" anchorCtr="0">
            <a:noAutofit/>
          </a:bodyPr>
          <a:lstStyle/>
          <a:p>
            <a:pPr marL="569214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Участие във форуми</a:t>
            </a:r>
            <a:b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r>
              <a:rPr lang="bg-BG" b="1" dirty="0" smtClean="0">
                <a:latin typeface="Verdana" pitchFamily="34" charset="0"/>
              </a:rPr>
              <a:t>	</a:t>
            </a:r>
            <a:endParaRPr kumimoji="0" lang="bg-BG" sz="1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20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>
          <a:xfrm>
            <a:off x="323528" y="1052736"/>
            <a:ext cx="8496944" cy="5424264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358775" indent="-358775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b="1" dirty="0" smtClean="0">
                <a:latin typeface="Verdana" pitchFamily="34" charset="0"/>
              </a:rPr>
              <a:t>VI</a:t>
            </a:r>
            <a:r>
              <a:rPr lang="en-US" sz="1800" b="1" dirty="0" smtClean="0">
                <a:latin typeface="Verdana" pitchFamily="34" charset="0"/>
              </a:rPr>
              <a:t>I</a:t>
            </a:r>
            <a:r>
              <a:rPr lang="ru-RU" sz="1800" b="1" dirty="0" smtClean="0">
                <a:latin typeface="Verdana" pitchFamily="34" charset="0"/>
              </a:rPr>
              <a:t> научна </a:t>
            </a:r>
            <a:r>
              <a:rPr lang="bg-BG" sz="1800" b="1" dirty="0" smtClean="0">
                <a:latin typeface="Verdana" pitchFamily="34" charset="0"/>
              </a:rPr>
              <a:t>международна</a:t>
            </a:r>
            <a:r>
              <a:rPr lang="ru-RU" sz="1800" b="1" dirty="0" smtClean="0">
                <a:latin typeface="Verdana" pitchFamily="34" charset="0"/>
              </a:rPr>
              <a:t> конференция „</a:t>
            </a:r>
            <a:r>
              <a:rPr lang="bg-BG" sz="1800" b="1" dirty="0" smtClean="0">
                <a:latin typeface="Verdana" pitchFamily="34" charset="0"/>
              </a:rPr>
              <a:t>Аграрната</a:t>
            </a:r>
            <a:r>
              <a:rPr lang="ru-RU" sz="1800" b="1" dirty="0" smtClean="0">
                <a:latin typeface="Verdana" pitchFamily="34" charset="0"/>
              </a:rPr>
              <a:t> </a:t>
            </a:r>
            <a:r>
              <a:rPr lang="bg-BG" sz="1800" b="1" dirty="0" smtClean="0">
                <a:latin typeface="Verdana" pitchFamily="34" charset="0"/>
              </a:rPr>
              <a:t>икономика</a:t>
            </a:r>
            <a:r>
              <a:rPr lang="ru-RU" sz="1800" b="1" dirty="0" smtClean="0">
                <a:latin typeface="Verdana" pitchFamily="34" charset="0"/>
              </a:rPr>
              <a:t> в </a:t>
            </a:r>
            <a:r>
              <a:rPr lang="bg-BG" sz="1800" b="1" dirty="0" smtClean="0">
                <a:latin typeface="Verdana" pitchFamily="34" charset="0"/>
              </a:rPr>
              <a:t>подкрепа </a:t>
            </a:r>
            <a:r>
              <a:rPr lang="ru-RU" sz="1800" b="1" dirty="0" smtClean="0">
                <a:latin typeface="Verdana" pitchFamily="34" charset="0"/>
              </a:rPr>
              <a:t>на </a:t>
            </a:r>
            <a:r>
              <a:rPr lang="bg-BG" sz="1800" b="1" dirty="0" smtClean="0">
                <a:latin typeface="Verdana" pitchFamily="34" charset="0"/>
              </a:rPr>
              <a:t>земеделието“ на тема „</a:t>
            </a:r>
            <a:r>
              <a:rPr lang="bg-BG" sz="1800" b="1" dirty="0" smtClean="0">
                <a:latin typeface="Verdana" pitchFamily="34" charset="0"/>
                <a:ea typeface="Verdana" pitchFamily="34" charset="0"/>
              </a:rPr>
              <a:t>ЗЕМЕДЕЛИЕ И СНАБДЯВАНЕ С ХРАНИ: ПАЗАРИ И АГРАРНИ ПОЛИТИКИ”</a:t>
            </a:r>
          </a:p>
          <a:p>
            <a:pPr marL="358775" indent="-358775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>
              <a:latin typeface="Verdana" pitchFamily="34" charset="0"/>
              <a:ea typeface="Verdana" pitchFamily="34" charset="0"/>
            </a:endParaRPr>
          </a:p>
          <a:p>
            <a:pPr lvl="0">
              <a:buNone/>
            </a:pPr>
            <a:r>
              <a:rPr lang="bg-BG" sz="1600" b="1" dirty="0" smtClean="0">
                <a:latin typeface="Verdana" pitchFamily="34" charset="0"/>
              </a:rPr>
              <a:t>		Доклади на учени от </a:t>
            </a:r>
            <a:r>
              <a:rPr lang="bg-BG" sz="1600" b="1" dirty="0">
                <a:latin typeface="Verdana" pitchFamily="34" charset="0"/>
              </a:rPr>
              <a:t>от </a:t>
            </a:r>
            <a:r>
              <a:rPr lang="bg-BG" sz="1600" b="1" dirty="0" smtClean="0">
                <a:latin typeface="Verdana" pitchFamily="34" charset="0"/>
              </a:rPr>
              <a:t>ИАИ:</a:t>
            </a:r>
          </a:p>
          <a:p>
            <a:pPr lvl="0"/>
            <a:endParaRPr lang="bg-BG" sz="1600" b="1" dirty="0" smtClean="0">
              <a:latin typeface="Verdana" pitchFamily="34" charset="0"/>
              <a:ea typeface="Verdana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bg-BG" sz="1400" b="1" dirty="0" smtClean="0">
                <a:latin typeface="Verdana" pitchFamily="34" charset="0"/>
                <a:ea typeface="Verdana" pitchFamily="34" charset="0"/>
              </a:rPr>
              <a:t>Подход за оценка на риска в земеделието: Пример с Африканската чума по свинете в България, </a:t>
            </a:r>
            <a:r>
              <a:rPr lang="bg-BG" sz="1400" dirty="0" smtClean="0">
                <a:latin typeface="Verdana" pitchFamily="34" charset="0"/>
                <a:ea typeface="Verdana" pitchFamily="34" charset="0"/>
              </a:rPr>
              <a:t>Божидар Иванов</a:t>
            </a: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bg-BG" sz="1400" b="1" dirty="0" smtClean="0">
                <a:latin typeface="Verdana" pitchFamily="34" charset="0"/>
                <a:ea typeface="Verdana" pitchFamily="34" charset="0"/>
              </a:rPr>
              <a:t>Поземлените отношения в България през призмата на Системата за счетоводна земеделска информация (FADN) и Изследване на структурата на земеделските стопанства (FSS), </a:t>
            </a:r>
            <a:r>
              <a:rPr lang="bg-BG" sz="1400" dirty="0" smtClean="0">
                <a:latin typeface="Verdana" pitchFamily="34" charset="0"/>
                <a:ea typeface="Verdana" pitchFamily="34" charset="0"/>
              </a:rPr>
              <a:t>Пламена Йовчевска</a:t>
            </a: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bg-BG" sz="1400" b="1" dirty="0" smtClean="0">
                <a:latin typeface="Verdana" pitchFamily="34" charset="0"/>
                <a:ea typeface="Verdana" pitchFamily="34" charset="0"/>
              </a:rPr>
              <a:t>Фактор за регионалните разлики в добивите в Северна и Южна България, </a:t>
            </a:r>
            <a:r>
              <a:rPr lang="bg-BG" sz="1400" dirty="0" smtClean="0">
                <a:latin typeface="Verdana" pitchFamily="34" charset="0"/>
                <a:ea typeface="Verdana" pitchFamily="34" charset="0"/>
              </a:rPr>
              <a:t>Михаела Михайлова, Божидар Иванов, Петко Симеонов</a:t>
            </a: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bg-BG" sz="1400" b="1" dirty="0" smtClean="0">
                <a:latin typeface="Verdana" pitchFamily="34" charset="0"/>
                <a:ea typeface="Verdana" pitchFamily="34" charset="0"/>
              </a:rPr>
              <a:t>Биологичното земеделие в България – акценти, </a:t>
            </a:r>
            <a:r>
              <a:rPr lang="bg-BG" sz="1400" dirty="0" smtClean="0">
                <a:latin typeface="Verdana" pitchFamily="34" charset="0"/>
                <a:ea typeface="Verdana" pitchFamily="34" charset="0"/>
              </a:rPr>
              <a:t>Диляна Митова</a:t>
            </a: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bg-BG" sz="1400" b="1" dirty="0" smtClean="0">
                <a:latin typeface="Verdana" pitchFamily="34" charset="0"/>
                <a:ea typeface="Verdana" pitchFamily="34" charset="0"/>
              </a:rPr>
              <a:t>Средносрочни предвиждания на пазара на зърнени и маслодайни култури, </a:t>
            </a:r>
            <a:r>
              <a:rPr lang="bg-BG" sz="1400" dirty="0" smtClean="0">
                <a:latin typeface="Verdana" pitchFamily="34" charset="0"/>
                <a:ea typeface="Verdana" pitchFamily="34" charset="0"/>
              </a:rPr>
              <a:t>Божидар Иванов </a:t>
            </a: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bg-BG" sz="1400" b="1" dirty="0" smtClean="0">
                <a:latin typeface="Verdana" pitchFamily="34" charset="0"/>
                <a:ea typeface="Verdana" pitchFamily="34" charset="0"/>
              </a:rPr>
              <a:t>Конкурентоспособност на българските млечни и месни сектори, </a:t>
            </a:r>
            <a:r>
              <a:rPr lang="bg-BG" sz="1400" dirty="0" smtClean="0">
                <a:latin typeface="Verdana" pitchFamily="34" charset="0"/>
                <a:ea typeface="Verdana" pitchFamily="34" charset="0"/>
              </a:rPr>
              <a:t>Васил Стойчев</a:t>
            </a: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 marL="0" indent="0" algn="just" eaLnBrk="1" hangingPunct="1">
              <a:lnSpc>
                <a:spcPct val="110000"/>
              </a:lnSpc>
              <a:spcBef>
                <a:spcPts val="0"/>
              </a:spcBef>
              <a:buFont typeface="Wingdings 2" pitchFamily="18" charset="2"/>
              <a:buNone/>
            </a:pPr>
            <a:endParaRPr lang="en-US" sz="6400" b="1" dirty="0" smtClean="0">
              <a:latin typeface="Verdana" pitchFamily="34" charset="0"/>
            </a:endParaRPr>
          </a:p>
          <a:p>
            <a:pPr marL="0" indent="0" algn="just" eaLnBrk="1" hangingPunct="1">
              <a:lnSpc>
                <a:spcPct val="110000"/>
              </a:lnSpc>
              <a:spcBef>
                <a:spcPts val="0"/>
              </a:spcBef>
              <a:buFont typeface="Wingdings 2" pitchFamily="18" charset="2"/>
              <a:buNone/>
            </a:pPr>
            <a:endParaRPr lang="bg-BG" sz="2100" b="1" dirty="0">
              <a:latin typeface="Verdan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71805" y="404665"/>
            <a:ext cx="8229600" cy="648072"/>
          </a:xfrm>
          <a:prstGeom prst="rect">
            <a:avLst/>
          </a:prstGeom>
        </p:spPr>
        <p:txBody>
          <a:bodyPr vert="horz" anchor="ctr" anchorCtr="0">
            <a:noAutofit/>
          </a:bodyPr>
          <a:lstStyle/>
          <a:p>
            <a:pPr marL="569214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Участие във форуми</a:t>
            </a:r>
            <a:b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r>
              <a:rPr lang="bg-BG" b="1" dirty="0" smtClean="0">
                <a:latin typeface="Verdana" pitchFamily="34" charset="0"/>
              </a:rPr>
              <a:t>	</a:t>
            </a:r>
            <a:endParaRPr kumimoji="0" lang="bg-BG" sz="1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21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6000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>
          <a:xfrm>
            <a:off x="323528" y="1052736"/>
            <a:ext cx="8496944" cy="5471889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358775" indent="-358775" algn="ctr" eaLnBrk="1" hangingPunct="1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900" b="1" dirty="0" smtClean="0">
                <a:latin typeface="Verdana" pitchFamily="34" charset="0"/>
              </a:rPr>
              <a:t>VI</a:t>
            </a:r>
            <a:r>
              <a:rPr lang="en-US" sz="1900" b="1" dirty="0" smtClean="0">
                <a:latin typeface="Verdana" pitchFamily="34" charset="0"/>
              </a:rPr>
              <a:t>I</a:t>
            </a:r>
            <a:r>
              <a:rPr lang="ru-RU" sz="1900" b="1" dirty="0" smtClean="0">
                <a:latin typeface="Verdana" pitchFamily="34" charset="0"/>
              </a:rPr>
              <a:t> научна </a:t>
            </a:r>
            <a:r>
              <a:rPr lang="bg-BG" sz="1900" b="1" dirty="0" smtClean="0">
                <a:latin typeface="Verdana" pitchFamily="34" charset="0"/>
              </a:rPr>
              <a:t>международна</a:t>
            </a:r>
            <a:r>
              <a:rPr lang="ru-RU" sz="1900" b="1" dirty="0" smtClean="0">
                <a:latin typeface="Verdana" pitchFamily="34" charset="0"/>
              </a:rPr>
              <a:t> конференция „</a:t>
            </a:r>
            <a:r>
              <a:rPr lang="bg-BG" sz="1900" b="1" dirty="0" smtClean="0">
                <a:latin typeface="Verdana" pitchFamily="34" charset="0"/>
              </a:rPr>
              <a:t>Аграрната</a:t>
            </a:r>
            <a:r>
              <a:rPr lang="ru-RU" sz="1900" b="1" dirty="0" smtClean="0">
                <a:latin typeface="Verdana" pitchFamily="34" charset="0"/>
              </a:rPr>
              <a:t> </a:t>
            </a:r>
            <a:r>
              <a:rPr lang="bg-BG" sz="1900" b="1" dirty="0" smtClean="0">
                <a:latin typeface="Verdana" pitchFamily="34" charset="0"/>
              </a:rPr>
              <a:t>икономика</a:t>
            </a:r>
            <a:r>
              <a:rPr lang="ru-RU" sz="1900" b="1" dirty="0" smtClean="0">
                <a:latin typeface="Verdana" pitchFamily="34" charset="0"/>
              </a:rPr>
              <a:t> в </a:t>
            </a:r>
            <a:r>
              <a:rPr lang="bg-BG" sz="1900" b="1" dirty="0" smtClean="0">
                <a:latin typeface="Verdana" pitchFamily="34" charset="0"/>
              </a:rPr>
              <a:t>подкрепа </a:t>
            </a:r>
            <a:r>
              <a:rPr lang="ru-RU" sz="1900" b="1" dirty="0" smtClean="0">
                <a:latin typeface="Verdana" pitchFamily="34" charset="0"/>
              </a:rPr>
              <a:t>на </a:t>
            </a:r>
            <a:r>
              <a:rPr lang="bg-BG" sz="1900" b="1" dirty="0" smtClean="0">
                <a:latin typeface="Verdana" pitchFamily="34" charset="0"/>
              </a:rPr>
              <a:t>земеделието“ на тема „ЗЕМЕДЕЛИЕ И СНАБДЯВАНЕ С ХРАНИ: ПАЗАРИ И АГРАРНИ ПОЛИТИКИ”</a:t>
            </a:r>
          </a:p>
          <a:p>
            <a:pPr marL="358775" indent="-358775" algn="ctr" eaLnBrk="1" hangingPunct="1">
              <a:lnSpc>
                <a:spcPct val="130000"/>
              </a:lnSpc>
              <a:spcBef>
                <a:spcPts val="0"/>
              </a:spcBef>
              <a:buNone/>
            </a:pPr>
            <a:endParaRPr lang="bg-BG" sz="2600" b="1" dirty="0" smtClean="0">
              <a:latin typeface="Verdana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bg-BG" sz="2600" b="1" dirty="0" smtClean="0">
                <a:latin typeface="Verdana" pitchFamily="34" charset="0"/>
              </a:rPr>
              <a:t>	</a:t>
            </a:r>
            <a:r>
              <a:rPr lang="bg-BG" sz="1700" b="1" dirty="0" smtClean="0">
                <a:latin typeface="Verdana" pitchFamily="34" charset="0"/>
              </a:rPr>
              <a:t>Постерна </a:t>
            </a:r>
            <a:r>
              <a:rPr lang="bg-BG" sz="1700" b="1" dirty="0">
                <a:latin typeface="Verdana" pitchFamily="34" charset="0"/>
              </a:rPr>
              <a:t>сесия</a:t>
            </a:r>
            <a:r>
              <a:rPr lang="bg-BG" sz="1700" b="1" dirty="0" smtClean="0">
                <a:latin typeface="Verdana" pitchFamily="34" charset="0"/>
              </a:rPr>
              <a:t>:</a:t>
            </a:r>
          </a:p>
          <a:p>
            <a:pPr marL="192087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bg-BG" sz="2600" b="1" dirty="0">
              <a:latin typeface="Verdana" pitchFamily="34" charset="0"/>
            </a:endParaRPr>
          </a:p>
          <a:p>
            <a:pPr marL="534987" indent="-34290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bg-BG" sz="1500" b="1" dirty="0" smtClean="0">
                <a:latin typeface="Verdana" pitchFamily="34" charset="0"/>
                <a:ea typeface="Verdana" pitchFamily="34" charset="0"/>
              </a:rPr>
              <a:t>Социално-икономически разлики между селски и неселски райони, </a:t>
            </a:r>
            <a:r>
              <a:rPr lang="bg-BG" sz="1500" dirty="0" smtClean="0">
                <a:latin typeface="Verdana" pitchFamily="34" charset="0"/>
                <a:ea typeface="Verdana" pitchFamily="34" charset="0"/>
              </a:rPr>
              <a:t>Ивайло Тодоров, Икономически Университет, Варна</a:t>
            </a:r>
          </a:p>
          <a:p>
            <a:pPr marL="534987" indent="-34290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bg-BG" sz="1500" b="1" dirty="0" smtClean="0">
                <a:latin typeface="Verdana" pitchFamily="34" charset="0"/>
                <a:ea typeface="Verdana" pitchFamily="34" charset="0"/>
              </a:rPr>
              <a:t>Агроекологични условия и регионални особености при производството на пшеница и слънчоглед, </a:t>
            </a:r>
            <a:r>
              <a:rPr lang="bg-BG" sz="1500" dirty="0" smtClean="0">
                <a:latin typeface="Verdana" pitchFamily="34" charset="0"/>
                <a:ea typeface="Verdana" pitchFamily="34" charset="0"/>
              </a:rPr>
              <a:t>Росица Микова, ИАИ, София</a:t>
            </a:r>
          </a:p>
          <a:p>
            <a:pPr marL="534987" indent="-34290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bg-BG" sz="1500" b="1" dirty="0" smtClean="0">
                <a:latin typeface="Verdana" pitchFamily="34" charset="0"/>
                <a:ea typeface="Verdana" pitchFamily="34" charset="0"/>
              </a:rPr>
              <a:t>Оптимизиране параметрите на прецизното земеделие в България, Божин Божинов, </a:t>
            </a:r>
            <a:r>
              <a:rPr lang="bg-BG" sz="1500" dirty="0" smtClean="0">
                <a:latin typeface="Verdana" pitchFamily="34" charset="0"/>
                <a:ea typeface="Verdana" pitchFamily="34" charset="0"/>
              </a:rPr>
              <a:t>Аграрен Университет, Пловдив</a:t>
            </a:r>
          </a:p>
          <a:p>
            <a:pPr marL="534987" indent="-34290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bg-BG" sz="1500" b="1" dirty="0" smtClean="0">
                <a:latin typeface="Verdana" pitchFamily="34" charset="0"/>
                <a:ea typeface="Verdana" pitchFamily="34" charset="0"/>
              </a:rPr>
              <a:t>Подход, използващ ДЕА модел, за оценка на устойчивостта на европейските стопанства, </a:t>
            </a:r>
            <a:r>
              <a:rPr lang="bg-BG" sz="1500" dirty="0" smtClean="0">
                <a:latin typeface="Verdana" pitchFamily="34" charset="0"/>
                <a:ea typeface="Verdana" pitchFamily="34" charset="0"/>
              </a:rPr>
              <a:t>Веселин Кръстев, ИАИ, София</a:t>
            </a:r>
          </a:p>
          <a:p>
            <a:pPr marL="534987" indent="-34290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bg-BG" sz="1500" b="1" dirty="0" smtClean="0">
                <a:latin typeface="Verdana" pitchFamily="34" charset="0"/>
                <a:ea typeface="Verdana" pitchFamily="34" charset="0"/>
              </a:rPr>
              <a:t>Потенциалът на националния ресурс – база за развитие на биоикономиката, свързана с конвенционалното и биологично фермерство в България, </a:t>
            </a:r>
            <a:r>
              <a:rPr lang="bg-BG" sz="1500" dirty="0" smtClean="0">
                <a:latin typeface="Verdana" pitchFamily="34" charset="0"/>
                <a:ea typeface="Verdana" pitchFamily="34" charset="0"/>
              </a:rPr>
              <a:t>Десислава Тотева, Румен Попов, Петър Маринов, ИАИ, София</a:t>
            </a:r>
            <a:endParaRPr lang="en-US" sz="1500" dirty="0" smtClean="0">
              <a:latin typeface="Verdana" pitchFamily="34" charset="0"/>
              <a:ea typeface="Verdana" pitchFamily="34" charset="0"/>
            </a:endParaRPr>
          </a:p>
          <a:p>
            <a:pPr marL="0" indent="0">
              <a:buClrTx/>
              <a:buNone/>
            </a:pPr>
            <a:endParaRPr lang="en-US" sz="16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71805" y="404665"/>
            <a:ext cx="8229600" cy="648072"/>
          </a:xfrm>
          <a:prstGeom prst="rect">
            <a:avLst/>
          </a:prstGeom>
        </p:spPr>
        <p:txBody>
          <a:bodyPr vert="horz" anchor="ctr" anchorCtr="0">
            <a:noAutofit/>
          </a:bodyPr>
          <a:lstStyle/>
          <a:p>
            <a:pPr marL="569214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Участие във форуми</a:t>
            </a:r>
            <a:b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r>
              <a:rPr lang="bg-BG" b="1" dirty="0" smtClean="0">
                <a:latin typeface="Verdana" pitchFamily="34" charset="0"/>
              </a:rPr>
              <a:t>	</a:t>
            </a:r>
            <a:endParaRPr kumimoji="0" lang="bg-BG" sz="1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22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261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68313" y="476250"/>
            <a:ext cx="8229600" cy="864518"/>
          </a:xfrm>
          <a:prstGeom prst="rect">
            <a:avLst/>
          </a:prstGeom>
        </p:spPr>
        <p:txBody>
          <a:bodyPr vert="horz" anchor="ctr" anchorCtr="0">
            <a:noAutofit/>
          </a:bodyPr>
          <a:lstStyle/>
          <a:p>
            <a:pPr marL="569214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2. 	Участие във форуми</a:t>
            </a:r>
            <a:b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endParaRPr kumimoji="0" lang="bg-BG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95536" y="1341438"/>
            <a:ext cx="8352928" cy="51831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kumimoji="0" lang="ru-RU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</a:rPr>
              <a:t>АГРА 2020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lang="ru-RU" sz="2300" b="1" dirty="0" smtClean="0">
                <a:latin typeface="Verdana" pitchFamily="34" charset="0"/>
              </a:rPr>
              <a:t>19</a:t>
            </a:r>
            <a:r>
              <a:rPr kumimoji="0" lang="bg-BG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</a:rPr>
              <a:t> - 23 февруари,</a:t>
            </a:r>
            <a:r>
              <a:rPr lang="bg-BG" sz="2300" b="1" dirty="0" smtClean="0">
                <a:latin typeface="Verdana" pitchFamily="34" charset="0"/>
              </a:rPr>
              <a:t> </a:t>
            </a:r>
            <a:r>
              <a:rPr kumimoji="0" lang="bg-BG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</a:rPr>
              <a:t>Пловдив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endParaRPr kumimoji="0" lang="bg-BG" sz="1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0000"/>
              <a:buFont typeface="Wingdings 2" pitchFamily="18" charset="2"/>
              <a:buNone/>
              <a:tabLst/>
              <a:defRPr/>
            </a:pPr>
            <a:r>
              <a:rPr kumimoji="0" lang="bg-BG" sz="1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</a:rPr>
              <a:t>На щанда на ИАИ е представена актуалната научна продукция: </a:t>
            </a:r>
            <a:endParaRPr kumimoji="0" lang="en-US" sz="1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0000"/>
              <a:buFont typeface="Wingdings 2" pitchFamily="18" charset="2"/>
              <a:buNone/>
              <a:tabLst/>
              <a:defRPr/>
            </a:pPr>
            <a:endParaRPr kumimoji="0" lang="en-US" sz="1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</a:endParaRPr>
          </a:p>
          <a:p>
            <a:pPr marL="342900" indent="-342900" algn="just">
              <a:buSzPct val="80000"/>
              <a:defRPr/>
            </a:pPr>
            <a:r>
              <a:rPr lang="bg-BG" sz="1700" b="1" dirty="0" smtClean="0">
                <a:latin typeface="Verdana" pitchFamily="34" charset="0"/>
                <a:ea typeface="Verdana" pitchFamily="34" charset="0"/>
              </a:rPr>
              <a:t>Монграфии </a:t>
            </a:r>
            <a:r>
              <a:rPr lang="bg-BG" sz="1700" b="1" dirty="0">
                <a:latin typeface="Verdana" pitchFamily="34" charset="0"/>
                <a:ea typeface="Verdana" pitchFamily="34" charset="0"/>
              </a:rPr>
              <a:t>от научни </a:t>
            </a:r>
            <a:r>
              <a:rPr lang="bg-BG" sz="1700" b="1" dirty="0" smtClean="0">
                <a:latin typeface="Verdana" pitchFamily="34" charset="0"/>
                <a:ea typeface="Verdana" pitchFamily="34" charset="0"/>
              </a:rPr>
              <a:t>проекти:</a:t>
            </a:r>
          </a:p>
          <a:p>
            <a:pPr marL="342900" indent="-342900" algn="just">
              <a:buSzPct val="80000"/>
              <a:defRPr/>
            </a:pPr>
            <a:endParaRPr lang="bg-BG" sz="1700" b="1" dirty="0" smtClean="0">
              <a:latin typeface="Verdana" pitchFamily="34" charset="0"/>
              <a:ea typeface="Verdana" pitchFamily="34" charset="0"/>
            </a:endParaRPr>
          </a:p>
          <a:p>
            <a:pPr marL="342900" indent="-342900" algn="just">
              <a:buSzPct val="80000"/>
              <a:buFont typeface="Arial" pitchFamily="34" charset="0"/>
              <a:buChar char="•"/>
              <a:defRPr/>
            </a:pPr>
            <a:r>
              <a:rPr lang="bg-BG" sz="1700" b="1" dirty="0" smtClean="0">
                <a:latin typeface="Verdana" pitchFamily="34" charset="0"/>
                <a:ea typeface="Verdana" pitchFamily="34" charset="0"/>
              </a:rPr>
              <a:t>Предизвикателства пред българското земеделие и селските райони за прилагането на новата ОСП ,</a:t>
            </a:r>
            <a:r>
              <a:rPr lang="bg-BG" sz="1700" dirty="0" smtClean="0">
                <a:latin typeface="Verdana" pitchFamily="34" charset="0"/>
                <a:ea typeface="Verdana" pitchFamily="34" charset="0"/>
              </a:rPr>
              <a:t>Божидар Иванов,  Румен Попов, Нина Котева, Диляна Митова, Цветана Харизанова, Иван Боевски, Даниела Димитрова, Десислава Тотева, Ангел Саров, Даниела Цвяткова, Антон Митов, Михаела Михайлова, Петко Симеонов, Веселин Кръстев, Васил Стойчев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marL="342900" indent="-342900" algn="just">
              <a:buSzPct val="80000"/>
              <a:buFont typeface="Arial" pitchFamily="34" charset="0"/>
              <a:buChar char="•"/>
              <a:defRPr/>
            </a:pPr>
            <a:r>
              <a:rPr lang="bg-BG" sz="1700" b="1" dirty="0" smtClean="0">
                <a:latin typeface="Verdana" pitchFamily="34" charset="0"/>
                <a:ea typeface="Verdana" pitchFamily="34" charset="0"/>
              </a:rPr>
              <a:t>Развитие на земеделските стопанства и селските домакинства в условията на ОСП на ЕС, </a:t>
            </a:r>
            <a:r>
              <a:rPr lang="bg-BG" sz="1700" dirty="0">
                <a:latin typeface="Verdana" pitchFamily="34" charset="0"/>
                <a:ea typeface="Verdana" pitchFamily="34" charset="0"/>
              </a:rPr>
              <a:t>Нина Котева, Пламена </a:t>
            </a:r>
            <a:r>
              <a:rPr lang="bg-BG" sz="1700" dirty="0" err="1">
                <a:latin typeface="Verdana" pitchFamily="34" charset="0"/>
                <a:ea typeface="Verdana" pitchFamily="34" charset="0"/>
              </a:rPr>
              <a:t>Йовчевска</a:t>
            </a:r>
            <a:r>
              <a:rPr lang="bg-BG" sz="1700" dirty="0">
                <a:latin typeface="Verdana" pitchFamily="34" charset="0"/>
                <a:ea typeface="Verdana" pitchFamily="34" charset="0"/>
              </a:rPr>
              <a:t>, Минка Анастасова-</a:t>
            </a:r>
            <a:r>
              <a:rPr lang="bg-BG" sz="1700" dirty="0" err="1">
                <a:latin typeface="Verdana" pitchFamily="34" charset="0"/>
                <a:ea typeface="Verdana" pitchFamily="34" charset="0"/>
              </a:rPr>
              <a:t>Чопева</a:t>
            </a:r>
            <a:r>
              <a:rPr lang="bg-BG" sz="1700" dirty="0">
                <a:latin typeface="Verdana" pitchFamily="34" charset="0"/>
                <a:ea typeface="Verdana" pitchFamily="34" charset="0"/>
              </a:rPr>
              <a:t>, Ангел Саров, Даниела Цвяткова, Божура </a:t>
            </a:r>
            <a:r>
              <a:rPr lang="bg-BG" sz="1700" dirty="0" err="1">
                <a:latin typeface="Verdana" pitchFamily="34" charset="0"/>
                <a:ea typeface="Verdana" pitchFamily="34" charset="0"/>
              </a:rPr>
              <a:t>Фиданска</a:t>
            </a:r>
            <a:r>
              <a:rPr lang="bg-BG" sz="1700" dirty="0">
                <a:latin typeface="Verdana" pitchFamily="34" charset="0"/>
                <a:ea typeface="Verdana" pitchFamily="34" charset="0"/>
              </a:rPr>
              <a:t>, </a:t>
            </a:r>
            <a:r>
              <a:rPr lang="bg-BG" sz="1700">
                <a:latin typeface="Verdana" pitchFamily="34" charset="0"/>
                <a:ea typeface="Verdana" pitchFamily="34" charset="0"/>
              </a:rPr>
              <a:t>Михаела </a:t>
            </a:r>
            <a:r>
              <a:rPr lang="bg-BG" sz="1700" smtClean="0">
                <a:latin typeface="Verdana" pitchFamily="34" charset="0"/>
                <a:ea typeface="Verdana" pitchFamily="34" charset="0"/>
              </a:rPr>
              <a:t>Михайлова</a:t>
            </a:r>
            <a:endParaRPr lang="bg-BG" sz="1700" b="1" dirty="0" smtClean="0">
              <a:latin typeface="Verdana" pitchFamily="34" charset="0"/>
              <a:ea typeface="Verdana" pitchFamily="34" charset="0"/>
            </a:endParaRPr>
          </a:p>
          <a:p>
            <a:pPr marL="342900" indent="-342900" algn="just">
              <a:buSzPct val="80000"/>
              <a:buFont typeface="Arial" pitchFamily="34" charset="0"/>
              <a:buChar char="•"/>
              <a:defRPr/>
            </a:pPr>
            <a:r>
              <a:rPr lang="bg-BG" sz="1700" b="1" dirty="0" smtClean="0">
                <a:latin typeface="Verdana" pitchFamily="34" charset="0"/>
                <a:ea typeface="Verdana" pitchFamily="34" charset="0"/>
              </a:rPr>
              <a:t>Подход за оценка на управлението на услугите на агроекосистемите в България, </a:t>
            </a:r>
            <a:r>
              <a:rPr lang="bg-BG" sz="1700" dirty="0" err="1">
                <a:latin typeface="Verdana" pitchFamily="34" charset="0"/>
                <a:ea typeface="Verdana" pitchFamily="34" charset="0"/>
              </a:rPr>
              <a:t>Храбрин</a:t>
            </a:r>
            <a:r>
              <a:rPr lang="bg-BG" sz="1700" dirty="0">
                <a:latin typeface="Verdana" pitchFamily="34" charset="0"/>
                <a:ea typeface="Verdana" pitchFamily="34" charset="0"/>
              </a:rPr>
              <a:t> Башев, Божидар Иванов, Диляна Митова, Кристина Тодорова, Петър Маринов, Антон </a:t>
            </a:r>
            <a:r>
              <a:rPr lang="bg-BG" sz="1700" dirty="0" smtClean="0">
                <a:latin typeface="Verdana" pitchFamily="34" charset="0"/>
                <a:ea typeface="Verdana" pitchFamily="34" charset="0"/>
              </a:rPr>
              <a:t>Митов</a:t>
            </a:r>
            <a:endParaRPr lang="bg-BG" sz="1700" b="1" dirty="0" smtClean="0">
              <a:latin typeface="Verdana" pitchFamily="34" charset="0"/>
              <a:ea typeface="Verdana" pitchFamily="34" charset="0"/>
            </a:endParaRPr>
          </a:p>
          <a:p>
            <a:pPr marL="342900" lvl="0" indent="-342900" algn="just">
              <a:buSzPct val="80000"/>
              <a:buFont typeface="Arial" pitchFamily="34" charset="0"/>
              <a:buChar char="•"/>
              <a:defRPr/>
            </a:pPr>
            <a:r>
              <a:rPr lang="bg-BG" sz="1700" b="1" dirty="0" smtClean="0">
                <a:latin typeface="Verdana" pitchFamily="34" charset="0"/>
                <a:ea typeface="Verdana" pitchFamily="34" charset="0"/>
              </a:rPr>
              <a:t>Поземлените отношения: динамика и бъдещи промени, </a:t>
            </a:r>
            <a:r>
              <a:rPr lang="bg-BG" sz="1700" dirty="0" smtClean="0">
                <a:latin typeface="Verdana" pitchFamily="34" charset="0"/>
                <a:ea typeface="Verdana" pitchFamily="34" charset="0"/>
              </a:rPr>
              <a:t>Пламена Йовчевска, Минка АнастасоваЧопева, Агниешка Вжохалска, Минко Георгиев, Мария Станимирова, Даниела Димитрова, Владимир Димитров, Даниела Цвяткова, Михаела Михайлова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marL="342900" indent="-342900" algn="just">
              <a:buSzPct val="80000"/>
              <a:defRPr/>
            </a:pPr>
            <a:endParaRPr lang="bg-BG" sz="1700" b="1" dirty="0" smtClean="0"/>
          </a:p>
          <a:p>
            <a:pPr marL="342900" indent="-342900" algn="just">
              <a:buSzPct val="80000"/>
              <a:defRPr/>
            </a:pP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SzPct val="80000"/>
              <a:defRPr/>
            </a:pPr>
            <a:endParaRPr lang="en-US" sz="1700" dirty="0">
              <a:latin typeface="Verdana" pitchFamily="34" charset="0"/>
              <a:ea typeface="Verdana" pitchFamily="34" charset="0"/>
            </a:endParaRPr>
          </a:p>
          <a:p>
            <a:pPr marL="342900" indent="-342900" algn="just">
              <a:lnSpc>
                <a:spcPct val="110000"/>
              </a:lnSpc>
              <a:buSzPct val="80000"/>
              <a:defRPr/>
            </a:pPr>
            <a:r>
              <a:rPr lang="bg-BG" sz="1700" b="1" dirty="0">
                <a:latin typeface="Verdana" pitchFamily="34" charset="0"/>
                <a:ea typeface="Verdana" pitchFamily="34" charset="0"/>
              </a:rPr>
              <a:t>Книги и монографии на учени от института </a:t>
            </a:r>
            <a:endParaRPr lang="en-US" sz="1700" b="1" dirty="0" smtClean="0">
              <a:latin typeface="Verdana" pitchFamily="34" charset="0"/>
              <a:ea typeface="Verdana" pitchFamily="34" charset="0"/>
            </a:endParaRPr>
          </a:p>
          <a:p>
            <a:pPr algn="just">
              <a:lnSpc>
                <a:spcPct val="110000"/>
              </a:lnSpc>
              <a:buSzPct val="80000"/>
              <a:defRPr/>
            </a:pPr>
            <a:endParaRPr lang="en-US" sz="1700" b="1" dirty="0" smtClean="0">
              <a:latin typeface="Verdana" pitchFamily="34" charset="0"/>
              <a:ea typeface="Verdana" pitchFamily="34" charset="0"/>
            </a:endParaRPr>
          </a:p>
          <a:p>
            <a:pPr marL="342900" indent="-342900" algn="just">
              <a:lnSpc>
                <a:spcPct val="110000"/>
              </a:lnSpc>
              <a:buSzPct val="80000"/>
              <a:defRPr/>
            </a:pPr>
            <a:r>
              <a:rPr lang="bg-BG" sz="1700" b="1" dirty="0" smtClean="0">
                <a:latin typeface="Verdana" pitchFamily="34" charset="0"/>
                <a:ea typeface="Verdana" pitchFamily="34" charset="0"/>
              </a:rPr>
              <a:t>Сборници </a:t>
            </a:r>
            <a:r>
              <a:rPr lang="bg-BG" sz="1700" b="1" dirty="0">
                <a:latin typeface="Verdana" pitchFamily="34" charset="0"/>
                <a:ea typeface="Verdana" pitchFamily="34" charset="0"/>
              </a:rPr>
              <a:t>с доклади от научни проекти </a:t>
            </a:r>
            <a:endParaRPr lang="en-US" sz="1700" b="1" dirty="0" smtClean="0">
              <a:latin typeface="Verdana" pitchFamily="34" charset="0"/>
              <a:ea typeface="Verdana" pitchFamily="34" charset="0"/>
            </a:endParaRPr>
          </a:p>
          <a:p>
            <a:pPr algn="just">
              <a:lnSpc>
                <a:spcPct val="110000"/>
              </a:lnSpc>
              <a:buSzPct val="80000"/>
              <a:defRPr/>
            </a:pPr>
            <a:endParaRPr lang="en-US" sz="1700" b="1" dirty="0" smtClean="0">
              <a:latin typeface="Verdana" pitchFamily="34" charset="0"/>
              <a:ea typeface="Verdana" pitchFamily="34" charset="0"/>
            </a:endParaRPr>
          </a:p>
          <a:p>
            <a:pPr marL="342900" indent="-342900" algn="just">
              <a:lnSpc>
                <a:spcPct val="110000"/>
              </a:lnSpc>
              <a:buSzPct val="80000"/>
              <a:defRPr/>
            </a:pPr>
            <a:r>
              <a:rPr lang="bg-BG" sz="1700" b="1" dirty="0" smtClean="0">
                <a:latin typeface="Verdana" pitchFamily="34" charset="0"/>
                <a:ea typeface="Verdana" pitchFamily="34" charset="0"/>
              </a:rPr>
              <a:t>Сборници </a:t>
            </a:r>
            <a:r>
              <a:rPr lang="bg-BG" sz="1700" b="1" dirty="0">
                <a:latin typeface="Verdana" pitchFamily="34" charset="0"/>
                <a:ea typeface="Verdana" pitchFamily="34" charset="0"/>
              </a:rPr>
              <a:t>с норми и нормативи за селскостопански машини и работи в </a:t>
            </a:r>
            <a:r>
              <a:rPr lang="bg-BG" sz="1700" b="1" dirty="0" smtClean="0">
                <a:latin typeface="Verdana" pitchFamily="34" charset="0"/>
                <a:ea typeface="Verdana" pitchFamily="34" charset="0"/>
              </a:rPr>
              <a:t>растениевъдството</a:t>
            </a:r>
          </a:p>
          <a:p>
            <a:pPr marL="342900" indent="-342900" algn="just">
              <a:lnSpc>
                <a:spcPct val="110000"/>
              </a:lnSpc>
              <a:buSzPct val="80000"/>
              <a:defRPr/>
            </a:pPr>
            <a:r>
              <a:rPr lang="bg-BG" sz="1700" b="1" dirty="0" smtClean="0">
                <a:latin typeface="Verdana" pitchFamily="34" charset="0"/>
                <a:ea typeface="Verdana" pitchFamily="34" charset="0"/>
              </a:rPr>
              <a:t>и </a:t>
            </a:r>
            <a:r>
              <a:rPr lang="bg-BG" sz="1700" b="1" dirty="0">
                <a:latin typeface="Verdana" pitchFamily="34" charset="0"/>
                <a:ea typeface="Verdana" pitchFamily="34" charset="0"/>
              </a:rPr>
              <a:t>животновъдството </a:t>
            </a:r>
            <a:endParaRPr lang="bg-BG" sz="1700" b="1" dirty="0" smtClean="0">
              <a:latin typeface="Verdana" pitchFamily="34" charset="0"/>
              <a:ea typeface="Verdana" pitchFamily="34" charset="0"/>
            </a:endParaRPr>
          </a:p>
          <a:p>
            <a:pPr marL="342900" indent="-342900" algn="just">
              <a:lnSpc>
                <a:spcPct val="110000"/>
              </a:lnSpc>
              <a:buSzPct val="80000"/>
              <a:defRPr/>
            </a:pPr>
            <a:endParaRPr lang="en-US" sz="1700" b="1" dirty="0">
              <a:latin typeface="Verdana" pitchFamily="34" charset="0"/>
              <a:ea typeface="Verdana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Pct val="80000"/>
              <a:tabLst/>
              <a:defRPr/>
            </a:pPr>
            <a:r>
              <a:rPr kumimoji="0" lang="bg-BG" sz="1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Рекламни материали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tabLst/>
              <a:defRPr/>
            </a:pPr>
            <a:r>
              <a:rPr kumimoji="0" lang="bg-BG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Arial" charset="0"/>
              <a:buNone/>
              <a:tabLst/>
              <a:defRPr/>
            </a:pPr>
            <a:endParaRPr kumimoji="0" lang="bg-BG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Arial" charset="0"/>
              <a:buNone/>
              <a:tabLst/>
              <a:defRPr/>
            </a:pPr>
            <a:endParaRPr kumimoji="0" lang="bg-BG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23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>
          <a:xfrm>
            <a:off x="323528" y="1557338"/>
            <a:ext cx="8496944" cy="49672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1400" b="1" dirty="0" smtClean="0">
                <a:latin typeface="Verdana" pitchFamily="34" charset="0"/>
              </a:rPr>
              <a:t>доц. д-р Божидар Иванов </a:t>
            </a:r>
          </a:p>
          <a:p>
            <a:pPr marL="0" indent="0" algn="just">
              <a:buNone/>
            </a:pPr>
            <a:endParaRPr lang="en-US" sz="1400" b="1" dirty="0" smtClean="0">
              <a:latin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200" dirty="0" smtClean="0">
                <a:latin typeface="Verdana" pitchFamily="34" charset="0"/>
                <a:ea typeface="Verdana" pitchFamily="34" charset="0"/>
              </a:rPr>
              <a:t>„</a:t>
            </a:r>
            <a:r>
              <a:rPr lang="bg-BG" sz="1200" b="1" dirty="0" smtClean="0">
                <a:latin typeface="Verdana" pitchFamily="34" charset="0"/>
                <a:ea typeface="Verdana" pitchFamily="34" charset="0"/>
              </a:rPr>
              <a:t>Aнализ на състоянието на селското стопанство и хранително-вкусовата промишленост SWOT Анализ</a:t>
            </a:r>
            <a:r>
              <a:rPr lang="bg-BG" sz="1200" dirty="0" smtClean="0">
                <a:latin typeface="Verdana" pitchFamily="34" charset="0"/>
                <a:ea typeface="Verdana" pitchFamily="34" charset="0"/>
              </a:rPr>
              <a:t>”. Осма национална среща на земеделските производители. АЗПБ. 5-6 февруари, 202</a:t>
            </a:r>
            <a:r>
              <a:rPr lang="en-US" sz="1200" dirty="0" smtClean="0">
                <a:latin typeface="Verdana" pitchFamily="34" charset="0"/>
                <a:ea typeface="Verdana" pitchFamily="34" charset="0"/>
              </a:rPr>
              <a:t>0 </a:t>
            </a: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endParaRPr lang="en-US" sz="12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en-GB" sz="1200" dirty="0" smtClean="0">
                <a:latin typeface="Verdana" pitchFamily="34" charset="0"/>
                <a:ea typeface="Verdana" pitchFamily="34" charset="0"/>
              </a:rPr>
              <a:t>B. Ivanov and V. Stoychev “</a:t>
            </a:r>
            <a:r>
              <a:rPr lang="en-GB" sz="1200" b="1" dirty="0" smtClean="0">
                <a:latin typeface="Verdana" pitchFamily="34" charset="0"/>
                <a:ea typeface="Verdana" pitchFamily="34" charset="0"/>
              </a:rPr>
              <a:t>Demographic Shift of Rural and Non-Rural Areas in Bulgaria”</a:t>
            </a:r>
            <a:r>
              <a:rPr lang="bg-BG" sz="1200" dirty="0" smtClean="0">
                <a:latin typeface="Verdana" pitchFamily="34" charset="0"/>
                <a:ea typeface="Verdana" pitchFamily="34" charset="0"/>
              </a:rPr>
              <a:t>. Online “China and Central Eastern Europe” International Scientific Forum November, 18, 2020. Shanghai Jiao Tong University and University for National and World Economy – Sofia.</a:t>
            </a:r>
            <a:endParaRPr lang="en-US" sz="12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None/>
            </a:pPr>
            <a:r>
              <a:rPr lang="bg-BG" sz="1200" dirty="0" smtClean="0">
                <a:latin typeface="Verdana" pitchFamily="34" charset="0"/>
                <a:ea typeface="Verdana" pitchFamily="34" charset="0"/>
              </a:rPr>
              <a:t> </a:t>
            </a:r>
            <a:endParaRPr lang="en-US" sz="12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200" dirty="0" smtClean="0">
                <a:latin typeface="Verdana" pitchFamily="34" charset="0"/>
                <a:ea typeface="Verdana" pitchFamily="34" charset="0"/>
              </a:rPr>
              <a:t>„</a:t>
            </a:r>
            <a:r>
              <a:rPr lang="ru-RU" sz="1200" b="1" dirty="0" smtClean="0">
                <a:latin typeface="Verdana" pitchFamily="34" charset="0"/>
                <a:ea typeface="Verdana" pitchFamily="34" charset="0"/>
              </a:rPr>
              <a:t>Резултати от предварителната оценка на риска от заразни болести по растенията и животните на национално равнище</a:t>
            </a:r>
            <a:r>
              <a:rPr lang="bg-BG" sz="1200" dirty="0" smtClean="0">
                <a:latin typeface="Verdana" pitchFamily="34" charset="0"/>
                <a:ea typeface="Verdana" pitchFamily="34" charset="0"/>
              </a:rPr>
              <a:t>” и „</a:t>
            </a:r>
            <a:r>
              <a:rPr lang="ru-RU" sz="1200" b="1" dirty="0" smtClean="0">
                <a:latin typeface="Verdana" pitchFamily="34" charset="0"/>
                <a:ea typeface="Verdana" pitchFamily="34" charset="0"/>
              </a:rPr>
              <a:t>Сценарии за оценка на риска от заразни болести по растенията и животните: методология</a:t>
            </a:r>
            <a:r>
              <a:rPr lang="bg-BG" sz="1200" b="1" dirty="0" smtClean="0">
                <a:latin typeface="Verdana" pitchFamily="34" charset="0"/>
                <a:ea typeface="Verdana" pitchFamily="34" charset="0"/>
              </a:rPr>
              <a:t> и</a:t>
            </a:r>
            <a:r>
              <a:rPr lang="ru-RU" sz="1200" b="1" dirty="0" smtClean="0">
                <a:latin typeface="Verdana" pitchFamily="34" charset="0"/>
                <a:ea typeface="Verdana" pitchFamily="34" charset="0"/>
              </a:rPr>
              <a:t> критерии за оце</a:t>
            </a:r>
            <a:r>
              <a:rPr lang="ru-RU" sz="1200" dirty="0" smtClean="0">
                <a:latin typeface="Verdana" pitchFamily="34" charset="0"/>
                <a:ea typeface="Verdana" pitchFamily="34" charset="0"/>
              </a:rPr>
              <a:t>нка». Национален </a:t>
            </a:r>
            <a:r>
              <a:rPr lang="bg-BG" sz="1200" dirty="0" smtClean="0">
                <a:latin typeface="Verdana" pitchFamily="34" charset="0"/>
                <a:ea typeface="Verdana" pitchFamily="34" charset="0"/>
              </a:rPr>
              <a:t>профил</a:t>
            </a:r>
            <a:r>
              <a:rPr lang="ru-RU" sz="1200" dirty="0" smtClean="0">
                <a:latin typeface="Verdana" pitchFamily="34" charset="0"/>
                <a:ea typeface="Verdana" pitchFamily="34" charset="0"/>
              </a:rPr>
              <a:t> на риска от бедствия в България. Първо заседание на Работна група „Заразни болести по растенията и животните“. Световна Банка. 1</a:t>
            </a:r>
            <a:r>
              <a:rPr lang="bg-BG" sz="1200" dirty="0" smtClean="0">
                <a:latin typeface="Verdana" pitchFamily="34" charset="0"/>
                <a:ea typeface="Verdana" pitchFamily="34" charset="0"/>
              </a:rPr>
              <a:t>8</a:t>
            </a:r>
            <a:r>
              <a:rPr lang="ru-RU" sz="1200" dirty="0" smtClean="0">
                <a:latin typeface="Verdana" pitchFamily="34" charset="0"/>
                <a:ea typeface="Verdana" pitchFamily="34" charset="0"/>
              </a:rPr>
              <a:t> ноември 2020 г.</a:t>
            </a: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endParaRPr lang="en-US" sz="12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None/>
            </a:pPr>
            <a:r>
              <a:rPr lang="bg-BG" sz="1400" b="1" dirty="0" smtClean="0">
                <a:latin typeface="Verdana" pitchFamily="34" charset="0"/>
              </a:rPr>
              <a:t>проф. д-р Румен Попов </a:t>
            </a:r>
          </a:p>
          <a:p>
            <a:pPr algn="just">
              <a:buClr>
                <a:schemeClr val="tx1"/>
              </a:buClr>
              <a:buNone/>
            </a:pPr>
            <a:endParaRPr lang="en-US" sz="1400" b="1" dirty="0" smtClean="0">
              <a:latin typeface="Verdana" pitchFamily="34" charset="0"/>
            </a:endParaRPr>
          </a:p>
          <a:p>
            <a:pPr algn="just">
              <a:buClr>
                <a:schemeClr val="tx1"/>
              </a:buClr>
            </a:pPr>
            <a:r>
              <a:rPr lang="ru-RU" sz="1400" b="1" dirty="0" smtClean="0"/>
              <a:t>Формиране   на  система от показатели за трансформиране на регионалното стопаство на България към биоикономиката</a:t>
            </a:r>
            <a:r>
              <a:rPr lang="bg-BG" sz="1400" b="1" dirty="0" smtClean="0"/>
              <a:t>”, </a:t>
            </a:r>
            <a:r>
              <a:rPr lang="bg-BG" sz="1400" dirty="0" smtClean="0"/>
              <a:t>„25 години Тракийски университет в България“, Стара Загора, май 2020, Р. Попов, Д. Тотева, П. Маринов</a:t>
            </a:r>
            <a:endParaRPr lang="en-US" sz="1400" dirty="0" smtClean="0"/>
          </a:p>
          <a:p>
            <a:pPr lvl="0" algn="just">
              <a:buClr>
                <a:schemeClr val="tx1"/>
              </a:buClr>
              <a:buNone/>
            </a:pP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ClrTx/>
              <a:buNone/>
            </a:pPr>
            <a:endParaRPr lang="en-US" sz="2600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dirty="0" smtClean="0">
              <a:latin typeface="Verdana" pitchFamily="34" charset="0"/>
            </a:endParaRPr>
          </a:p>
          <a:p>
            <a:pPr lvl="0" algn="just">
              <a:buNone/>
            </a:pPr>
            <a:endParaRPr lang="bg-BG" dirty="0" smtClean="0">
              <a:latin typeface="Verdana" pitchFamily="34" charset="0"/>
            </a:endParaRP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None/>
            </a:pPr>
            <a:endParaRPr lang="bg-BG" sz="2000" b="1" dirty="0" smtClean="0">
              <a:latin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8313" y="476250"/>
            <a:ext cx="8229600" cy="864518"/>
          </a:xfrm>
          <a:prstGeom prst="rect">
            <a:avLst/>
          </a:prstGeom>
        </p:spPr>
        <p:txBody>
          <a:bodyPr vert="horz" anchor="ctr" anchorCtr="0">
            <a:noAutofit/>
          </a:bodyPr>
          <a:lstStyle/>
          <a:p>
            <a:pPr marL="569214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2. 	Участие във форуми</a:t>
            </a:r>
            <a:b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endParaRPr kumimoji="0" lang="bg-BG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24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>
          <a:xfrm>
            <a:off x="308919" y="1556792"/>
            <a:ext cx="8496944" cy="4967287"/>
          </a:xfrm>
          <a:solidFill>
            <a:schemeClr val="bg2"/>
          </a:solidFill>
        </p:spPr>
        <p:txBody>
          <a:bodyPr>
            <a:normAutofit fontScale="400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endParaRPr lang="en-US" sz="29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bg-BG" sz="35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проф</a:t>
            </a:r>
            <a:r>
              <a:rPr lang="en-US" sz="35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3500" b="1" dirty="0">
                <a:latin typeface="Verdana" panose="020B0604030504040204" pitchFamily="34" charset="0"/>
                <a:ea typeface="Verdana" panose="020B0604030504040204" pitchFamily="34" charset="0"/>
              </a:rPr>
              <a:t>д-р Храбрин </a:t>
            </a:r>
            <a:r>
              <a:rPr lang="en-US" sz="35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Башев</a:t>
            </a:r>
            <a:endParaRPr lang="bg-BG" sz="35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sz="29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3100" dirty="0" smtClean="0">
                <a:latin typeface="Verdana" pitchFamily="34" charset="0"/>
                <a:ea typeface="Verdana" pitchFamily="34" charset="0"/>
              </a:rPr>
              <a:t>Доклад </a:t>
            </a:r>
            <a:r>
              <a:rPr lang="bg-BG" sz="3100" b="1" dirty="0" smtClean="0">
                <a:latin typeface="Verdana" pitchFamily="34" charset="0"/>
                <a:ea typeface="Verdana" pitchFamily="34" charset="0"/>
              </a:rPr>
              <a:t>STATE AND NEEDS OF AGRICULTURAL KNOWLEDGE AND INNOVATION SYSTEM IN BULGARIA</a:t>
            </a:r>
            <a:r>
              <a:rPr lang="bg-BG" sz="3100" dirty="0" smtClean="0">
                <a:latin typeface="Verdana" pitchFamily="34" charset="0"/>
                <a:ea typeface="Verdana" pitchFamily="34" charset="0"/>
              </a:rPr>
              <a:t>,  Online 3d International Scientific Conference "Technology transfer: innovative solutions in Social Sciences and Humanities", April 30, 2020, Talin, ESTONIA. 2020: TECHNOLOGY TRANSFER: INNOVATIVE SOLUTIONS IN SOCIAL SCIENCES AND HUMANITIES </a:t>
            </a:r>
            <a:endParaRPr lang="en-US" sz="31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3100" dirty="0" smtClean="0">
                <a:latin typeface="Verdana" pitchFamily="34" charset="0"/>
                <a:ea typeface="Verdana" pitchFamily="34" charset="0"/>
              </a:rPr>
              <a:t>Поканен пленарен доклад </a:t>
            </a:r>
            <a:r>
              <a:rPr lang="bg-BG" sz="3100" b="1" dirty="0" smtClean="0">
                <a:latin typeface="Verdana" pitchFamily="34" charset="0"/>
                <a:ea typeface="Verdana" pitchFamily="34" charset="0"/>
              </a:rPr>
              <a:t>Understanding and Assessing the “Missing” Governance Pillar of Agrarian Sustainability, </a:t>
            </a:r>
            <a:r>
              <a:rPr lang="bg-BG" sz="3100" dirty="0" smtClean="0">
                <a:latin typeface="Verdana" pitchFamily="34" charset="0"/>
                <a:ea typeface="Verdana" pitchFamily="34" charset="0"/>
              </a:rPr>
              <a:t>Virtual International Scientific Conference „Challenges of Contemporary Economics”, организирана от University of Economics and Human Sciences in Warsaw, September 13-15, 2020, Warsaw, POLAND. </a:t>
            </a:r>
            <a:endParaRPr lang="en-US" sz="31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3100" dirty="0" smtClean="0">
                <a:latin typeface="Verdana" pitchFamily="34" charset="0"/>
                <a:ea typeface="Verdana" pitchFamily="34" charset="0"/>
              </a:rPr>
              <a:t>Доклад </a:t>
            </a:r>
            <a:r>
              <a:rPr lang="bg-BG" sz="3100" b="1" dirty="0" smtClean="0">
                <a:latin typeface="Verdana" pitchFamily="34" charset="0"/>
                <a:ea typeface="Verdana" pitchFamily="34" charset="0"/>
              </a:rPr>
              <a:t>The “forth” pillar of </a:t>
            </a:r>
            <a:r>
              <a:rPr lang="bg-BG" sz="3100" b="1" dirty="0" err="1" smtClean="0">
                <a:latin typeface="Verdana" pitchFamily="34" charset="0"/>
                <a:ea typeface="Verdana" pitchFamily="34" charset="0"/>
              </a:rPr>
              <a:t>sustainability</a:t>
            </a:r>
            <a:r>
              <a:rPr lang="bg-BG" sz="3100" b="1" dirty="0" smtClean="0">
                <a:latin typeface="Verdana" pitchFamily="34" charset="0"/>
                <a:ea typeface="Verdana" pitchFamily="34" charset="0"/>
              </a:rPr>
              <a:t> of Bulgarian agriculture, </a:t>
            </a:r>
            <a:r>
              <a:rPr lang="bg-BG" sz="3100" dirty="0" smtClean="0">
                <a:latin typeface="Verdana" pitchFamily="34" charset="0"/>
                <a:ea typeface="Verdana" pitchFamily="34" charset="0"/>
              </a:rPr>
              <a:t>Online 2020 China and Central &amp;Eastern Europe International Scientific Forum - China-CEEC Cooperation and Development China, организиран от SJTU Bulgarian Center и School of International and Public Affairs, Shanghai Jiao Thon Univercity, CHINA, November 18, 2020.</a:t>
            </a:r>
            <a:endParaRPr lang="en-US" sz="31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3100" dirty="0" smtClean="0">
                <a:latin typeface="Verdana" pitchFamily="34" charset="0"/>
                <a:ea typeface="Verdana" pitchFamily="34" charset="0"/>
              </a:rPr>
              <a:t>Доклад </a:t>
            </a:r>
            <a:r>
              <a:rPr lang="bg-BG" sz="3100" b="1" dirty="0" smtClean="0">
                <a:latin typeface="Verdana" pitchFamily="34" charset="0"/>
                <a:ea typeface="Verdana" pitchFamily="34" charset="0"/>
              </a:rPr>
              <a:t>DEFINING AND MEASURING THE GOVERNANCE ASPECT OF AGRARIAN SUSTAINABILITY</a:t>
            </a:r>
            <a:r>
              <a:rPr lang="bg-BG" sz="3100" dirty="0" smtClean="0">
                <a:latin typeface="Verdana" pitchFamily="34" charset="0"/>
                <a:ea typeface="Verdana" pitchFamily="34" charset="0"/>
              </a:rPr>
              <a:t>, Online GLOBAL CONFERENCE ON ADVANCES IN BUSINESS AND SOCIAL SCIENCES - New Challenges and Opportunities of Globalization and Integration, организирана от Research Center for New Business Strategies, Tohoku University of Community Service and Science, Tsuruoka, JAPAN, December 5-6, 2020, Tsuruoka. https://rcnbs.com/2020/gcabss/gcabss.html</a:t>
            </a:r>
            <a:endParaRPr lang="en-US" sz="3100" dirty="0" smtClean="0">
              <a:latin typeface="Verdana" pitchFamily="34" charset="0"/>
              <a:ea typeface="Verdana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ClrTx/>
              <a:buNone/>
            </a:pPr>
            <a:endParaRPr lang="bg-BG" sz="3500" dirty="0" smtClean="0">
              <a:latin typeface="Verdana" pitchFamily="34" charset="0"/>
              <a:ea typeface="Verdana" pitchFamily="34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bg-BG" sz="3500" b="1" dirty="0">
                <a:latin typeface="Verdana" pitchFamily="34" charset="0"/>
                <a:ea typeface="Verdana" pitchFamily="34" charset="0"/>
              </a:rPr>
              <a:t>п</a:t>
            </a:r>
            <a:r>
              <a:rPr lang="bg-BG" sz="3500" b="1" dirty="0" smtClean="0">
                <a:latin typeface="Verdana" pitchFamily="34" charset="0"/>
                <a:ea typeface="Verdana" pitchFamily="34" charset="0"/>
              </a:rPr>
              <a:t>роф</a:t>
            </a:r>
            <a:r>
              <a:rPr lang="bg-BG" sz="3500" b="1" dirty="0">
                <a:latin typeface="Verdana" pitchFamily="34" charset="0"/>
                <a:ea typeface="Verdana" pitchFamily="34" charset="0"/>
              </a:rPr>
              <a:t>. д-р Пламена </a:t>
            </a:r>
            <a:r>
              <a:rPr lang="bg-BG" sz="3500" b="1" dirty="0" smtClean="0">
                <a:latin typeface="Verdana" pitchFamily="34" charset="0"/>
                <a:ea typeface="Verdana" pitchFamily="34" charset="0"/>
              </a:rPr>
              <a:t>Йовчевска</a:t>
            </a:r>
          </a:p>
          <a:p>
            <a:pPr marL="0" indent="0" algn="just">
              <a:spcAft>
                <a:spcPts val="0"/>
              </a:spcAft>
              <a:buNone/>
            </a:pPr>
            <a:endParaRPr lang="en-US" sz="29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3000" dirty="0" smtClean="0">
                <a:latin typeface="Verdana" pitchFamily="34" charset="0"/>
                <a:ea typeface="Verdana" pitchFamily="34" charset="0"/>
              </a:rPr>
              <a:t>Научна конференция с международно участие „Eкология и агроекология – фундаментална наука и практическа реализация„ София. 2020. </a:t>
            </a:r>
            <a:r>
              <a:rPr lang="bg-BG" sz="3000" b="1" dirty="0" smtClean="0">
                <a:latin typeface="Verdana" pitchFamily="34" charset="0"/>
                <a:ea typeface="Verdana" pitchFamily="34" charset="0"/>
              </a:rPr>
              <a:t>Малките семейни градини: модел за устойчива биоикономика</a:t>
            </a:r>
            <a:r>
              <a:rPr lang="bg-BG" sz="3000" dirty="0" smtClean="0">
                <a:latin typeface="Verdana" pitchFamily="34" charset="0"/>
                <a:ea typeface="Verdana" pitchFamily="34" charset="0"/>
              </a:rPr>
              <a:t>. Публикуван</a:t>
            </a:r>
            <a:endParaRPr lang="en-US" sz="30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Tx/>
            </a:pPr>
            <a:endParaRPr lang="en-US" sz="27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25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None/>
            </a:pPr>
            <a:endParaRPr lang="bg-BG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None/>
            </a:pPr>
            <a:endParaRPr lang="bg-BG" sz="2000" b="1" dirty="0" smtClean="0">
              <a:latin typeface="Verdan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8313" y="476250"/>
            <a:ext cx="8229600" cy="864518"/>
          </a:xfrm>
          <a:prstGeom prst="rect">
            <a:avLst/>
          </a:prstGeom>
        </p:spPr>
        <p:txBody>
          <a:bodyPr vert="horz" anchor="ctr" anchorCtr="0">
            <a:noAutofit/>
          </a:bodyPr>
          <a:lstStyle/>
          <a:p>
            <a:pPr marL="569214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2. 	Участие във форуми</a:t>
            </a:r>
            <a:b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endParaRPr kumimoji="0" lang="bg-BG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25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>
          <a:xfrm>
            <a:off x="251520" y="1052736"/>
            <a:ext cx="8655300" cy="5805264"/>
          </a:xfrm>
          <a:solidFill>
            <a:schemeClr val="bg2"/>
          </a:solidFill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bg-BG" sz="2100" b="1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bg-BG" sz="5600" b="1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bg-BG" sz="56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гл</a:t>
            </a:r>
            <a:r>
              <a:rPr lang="bg-BG" sz="56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 ас. д-р Ангел </a:t>
            </a:r>
            <a:r>
              <a:rPr lang="bg-BG" sz="56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Саров</a:t>
            </a:r>
            <a:r>
              <a:rPr lang="en-US" sz="56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bg-BG" sz="3700" b="1" dirty="0" smtClean="0">
              <a:latin typeface="Verdana" pitchFamily="34" charset="0"/>
              <a:ea typeface="Verdana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5600" dirty="0" smtClean="0">
                <a:latin typeface="Verdana" pitchFamily="34" charset="0"/>
                <a:ea typeface="Verdana" pitchFamily="34" charset="0"/>
              </a:rPr>
              <a:t>COST Action: CA16114,  REthinking Sustainability </a:t>
            </a:r>
            <a:r>
              <a:rPr lang="bg-BG" sz="5600" dirty="0" err="1" smtClean="0">
                <a:latin typeface="Verdana" pitchFamily="34" charset="0"/>
                <a:ea typeface="Verdana" pitchFamily="34" charset="0"/>
              </a:rPr>
              <a:t>TOwards</a:t>
            </a:r>
            <a:r>
              <a:rPr lang="bg-BG" sz="5600" dirty="0" smtClean="0">
                <a:latin typeface="Verdana" pitchFamily="34" charset="0"/>
                <a:ea typeface="Verdana" pitchFamily="34" charset="0"/>
              </a:rPr>
              <a:t> a Regenerative Economy (RESTORE) Final Online Conference, Dec. 3rd, 2020.</a:t>
            </a: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endParaRPr lang="bg-BG" sz="3700" dirty="0" smtClean="0">
              <a:latin typeface="Verdana" pitchFamily="34" charset="0"/>
              <a:ea typeface="Verdana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bg-BG" sz="56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гл. ас. д-р Десислава Тотева</a:t>
            </a: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endParaRPr lang="bg-BG" sz="3700" b="1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5600" dirty="0" smtClean="0">
                <a:latin typeface="Verdana" pitchFamily="34" charset="0"/>
                <a:ea typeface="Verdana" pitchFamily="34" charset="0"/>
              </a:rPr>
              <a:t>Бизнесът и развитието на регионите, Научната конференция, 25 години от създаването на Тракийски университет, Стара Загора 15.05.2020, online.</a:t>
            </a:r>
            <a:endParaRPr lang="en-US" sz="56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5600" dirty="0" smtClean="0">
                <a:latin typeface="Verdana" pitchFamily="34" charset="0"/>
                <a:ea typeface="Verdana" pitchFamily="34" charset="0"/>
              </a:rPr>
              <a:t>Седма Международна конференция по социални науки, изкуство и хуманитарни науки, Албена 27.08. -  31.08.2020.</a:t>
            </a:r>
          </a:p>
          <a:p>
            <a:pPr algn="just">
              <a:buNone/>
            </a:pPr>
            <a:endParaRPr lang="en-US" sz="3700" dirty="0" smtClean="0">
              <a:latin typeface="Verdana" pitchFamily="34" charset="0"/>
              <a:ea typeface="Verdana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bg-BG" sz="56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гл. ас. д-р Петър Маринов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en-US" sz="5600" b="1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5600" dirty="0" smtClean="0">
                <a:latin typeface="Verdana" pitchFamily="34" charset="0"/>
                <a:ea typeface="Verdana" pitchFamily="34" charset="0"/>
              </a:rPr>
              <a:t>Jubilee International Science Conference Economic science, Education and Real   Economy: Development and Interactions in the digital age 11-12.05.2020., Varna, online. </a:t>
            </a:r>
            <a:endParaRPr lang="en-US" sz="56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5600" dirty="0" smtClean="0">
                <a:latin typeface="Verdana" pitchFamily="34" charset="0"/>
                <a:ea typeface="Verdana" pitchFamily="34" charset="0"/>
              </a:rPr>
              <a:t>Бизнесът и развитието на регионите, Научната конференция, 25 години от създаването на Тракийски университет, Стара Загора 15.05.2020, online. </a:t>
            </a:r>
            <a:endParaRPr lang="en-US" sz="56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5600" dirty="0" smtClean="0">
                <a:latin typeface="Verdana" pitchFamily="34" charset="0"/>
                <a:ea typeface="Verdana" pitchFamily="34" charset="0"/>
              </a:rPr>
              <a:t>International Youth Conference of Young Scientists, Union of Scientists - Plovdiv, July 26-28, 2020 online. </a:t>
            </a:r>
            <a:endParaRPr lang="en-US" sz="56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5600" dirty="0" smtClean="0">
                <a:latin typeface="Verdana" pitchFamily="34" charset="0"/>
                <a:ea typeface="Verdana" pitchFamily="34" charset="0"/>
              </a:rPr>
              <a:t>13th International Scientific Conference WoodMA 2020 and 31st International Scientfic Conference ICWST 2020 Sustainable of Forest-Based Industries in the Global </a:t>
            </a:r>
            <a:r>
              <a:rPr lang="bg-BG" sz="5600" dirty="0" err="1" smtClean="0">
                <a:latin typeface="Verdana" pitchFamily="34" charset="0"/>
                <a:ea typeface="Verdana" pitchFamily="34" charset="0"/>
              </a:rPr>
              <a:t>economy</a:t>
            </a:r>
            <a:r>
              <a:rPr lang="bg-BG" sz="5600" dirty="0" smtClean="0">
                <a:latin typeface="Verdana" pitchFamily="34" charset="0"/>
                <a:ea typeface="Verdana" pitchFamily="34" charset="0"/>
              </a:rPr>
              <a:t>, Vinkovci, Croatia September 28th-30th 2020, online. </a:t>
            </a:r>
          </a:p>
          <a:p>
            <a:pPr lvl="0" algn="just">
              <a:buNone/>
            </a:pPr>
            <a:endParaRPr lang="bg-BG" sz="48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None/>
            </a:pPr>
            <a:endParaRPr lang="en-US" sz="4800" dirty="0" smtClean="0">
              <a:latin typeface="Verdana" pitchFamily="34" charset="0"/>
              <a:ea typeface="Verdana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n-US" sz="4800" b="1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None/>
            </a:pPr>
            <a:endParaRPr lang="en-US" sz="1300" dirty="0" smtClean="0">
              <a:latin typeface="Verdana" pitchFamily="34" charset="0"/>
              <a:ea typeface="Verdana" pitchFamily="34" charset="0"/>
            </a:endParaRPr>
          </a:p>
          <a:p>
            <a:pPr marL="0" indent="0" algn="just">
              <a:buNone/>
            </a:pPr>
            <a:endParaRPr lang="bg-BG" sz="6000" dirty="0" smtClean="0">
              <a:latin typeface="Verdana" pitchFamily="34" charset="0"/>
            </a:endParaRPr>
          </a:p>
          <a:p>
            <a:pPr marL="0" indent="0" algn="just">
              <a:buNone/>
            </a:pPr>
            <a:r>
              <a:rPr lang="bg-BG" sz="6800" dirty="0" smtClean="0">
                <a:latin typeface="Verdana" pitchFamily="34" charset="0"/>
              </a:rPr>
              <a:t> </a:t>
            </a:r>
          </a:p>
          <a:p>
            <a:pPr lvl="0" algn="just">
              <a:buNone/>
            </a:pPr>
            <a:endParaRPr lang="bg-BG" sz="4600" i="1" dirty="0" smtClean="0"/>
          </a:p>
          <a:p>
            <a:pPr algn="just">
              <a:buNone/>
            </a:pPr>
            <a:endParaRPr lang="bg-BG" sz="4600" i="1" dirty="0" smtClean="0"/>
          </a:p>
          <a:p>
            <a:pPr algn="just">
              <a:buNone/>
            </a:pPr>
            <a:endParaRPr lang="bg-BG" sz="4600" i="1" dirty="0" smtClean="0"/>
          </a:p>
          <a:p>
            <a:pPr lvl="0" algn="just">
              <a:buNone/>
            </a:pPr>
            <a:r>
              <a:rPr lang="bg-BG" sz="4600" i="1" dirty="0" smtClean="0"/>
              <a:t> 	</a:t>
            </a:r>
            <a:endParaRPr lang="bg-BG" sz="2900" dirty="0" smtClean="0">
              <a:latin typeface="Verdana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bg-BG" sz="1800" dirty="0" smtClean="0">
                <a:latin typeface="Verdana" pitchFamily="34" charset="0"/>
              </a:rPr>
              <a:t>				</a:t>
            </a: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None/>
            </a:pPr>
            <a:endParaRPr lang="bg-BG" dirty="0" smtClean="0">
              <a:latin typeface="Verdan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8313" y="476250"/>
            <a:ext cx="8229600" cy="576486"/>
          </a:xfrm>
          <a:prstGeom prst="rect">
            <a:avLst/>
          </a:prstGeom>
        </p:spPr>
        <p:txBody>
          <a:bodyPr vert="horz" anchor="ctr" anchorCtr="0">
            <a:noAutofit/>
          </a:bodyPr>
          <a:lstStyle/>
          <a:p>
            <a:pPr marL="569214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2. 	Участие във форуми</a:t>
            </a:r>
            <a:b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endParaRPr kumimoji="0" lang="bg-BG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26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>
          <a:xfrm>
            <a:off x="336041" y="919174"/>
            <a:ext cx="8496944" cy="5760640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bg-BG" sz="15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ас. д-р Росица Микова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bg-BG" sz="15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1500" b="1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500" dirty="0" smtClean="0">
                <a:latin typeface="Verdana" pitchFamily="34" charset="0"/>
                <a:ea typeface="Verdana" pitchFamily="34" charset="0"/>
              </a:rPr>
              <a:t>Участие в конференция на тема „Световен ГИС ден”, София, 18.11. 2020 г.</a:t>
            </a:r>
            <a:endParaRPr lang="en-US" sz="15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500" dirty="0" smtClean="0">
                <a:latin typeface="Verdana" pitchFamily="34" charset="0"/>
                <a:ea typeface="Verdana" pitchFamily="34" charset="0"/>
              </a:rPr>
              <a:t>Трета научна конференция с международно участие на тема „География и регионално развитие и туризъм”, Шумен, 27-29 Ноември 2020 г. Росица Микова, „Тенденции в развитието на възрастовата структура на населението в селските райони на България ” (под печат).</a:t>
            </a:r>
            <a:endParaRPr lang="en-US" sz="1500" dirty="0" smtClean="0">
              <a:latin typeface="Verdana" pitchFamily="34" charset="0"/>
              <a:ea typeface="Verdana" pitchFamily="34" charset="0"/>
            </a:endParaRPr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500" dirty="0" smtClean="0">
                <a:latin typeface="Verdana" pitchFamily="34" charset="0"/>
                <a:ea typeface="Verdana" pitchFamily="34" charset="0"/>
              </a:rPr>
              <a:t>Трета научна конференция с международно участие на тема „География и регионално развитие и туризъм”, Шумен, 27-29 Ноември 2020 г. Росица Микова, „Възпроизводството на населението в селските райони на България</a:t>
            </a:r>
            <a:endParaRPr lang="en-US" sz="1500" dirty="0" smtClean="0"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endParaRPr lang="bg-BG" sz="1600" b="1" dirty="0" smtClean="0"/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bg-BG" sz="15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ас. Михаела Михайлова</a:t>
            </a:r>
          </a:p>
          <a:p>
            <a:pPr>
              <a:buNone/>
            </a:pPr>
            <a:endParaRPr lang="en-US" sz="1600" dirty="0" smtClean="0"/>
          </a:p>
          <a:p>
            <a:pPr lvl="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500" dirty="0" smtClean="0">
                <a:latin typeface="Verdana" pitchFamily="34" charset="0"/>
                <a:ea typeface="Verdana" pitchFamily="34" charset="0"/>
              </a:rPr>
              <a:t>Участие в кръгла маса:  Виртуална кръгла маса на тема: „Биоикономика на България - приоритети и предизвикателства” 19 ноември 2020 г., BIO</a:t>
            </a:r>
            <a:r>
              <a:rPr lang="bg-BG" sz="1400" dirty="0" smtClean="0"/>
              <a:t>EAST</a:t>
            </a:r>
            <a:endParaRPr lang="en-US" sz="1400" dirty="0" smtClean="0"/>
          </a:p>
          <a:p>
            <a:pPr>
              <a:buNone/>
            </a:pPr>
            <a:r>
              <a:rPr lang="bg-BG" sz="1600" dirty="0" smtClean="0"/>
              <a:t> </a:t>
            </a:r>
            <a:endParaRPr lang="en-US" sz="1600" dirty="0" smtClean="0"/>
          </a:p>
          <a:p>
            <a:pPr>
              <a:buNone/>
            </a:pPr>
            <a:r>
              <a:rPr lang="bg-BG" sz="15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докторант Васил Стойчев</a:t>
            </a:r>
          </a:p>
          <a:p>
            <a:pPr>
              <a:buNone/>
            </a:pPr>
            <a:endParaRPr lang="en-US" sz="1600" dirty="0" smtClean="0"/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500" dirty="0" smtClean="0">
                <a:latin typeface="Verdana" pitchFamily="34" charset="0"/>
                <a:ea typeface="Verdana" pitchFamily="34" charset="0"/>
              </a:rPr>
              <a:t>Представяне на доклад „Demographic shift of rural and non-rural areas in Bulgaria“ на международен научен форум "2020 "China and Central Eastern Europe in the Post Pandemic World“, Панел 2 „Rural Revitalization and Urban Rural Integration in China and Central Eastern Europe“. Организиран от Български център към Университета Джао Тонг – Шанхай (18.11.2020 г.). Автор на изследването е доц. д-р Божидар Иванов по проект –“The Sustainable Hub to Engage into Rural Policies with Actors (SHERPA)” по Хоризонт 2020.</a:t>
            </a:r>
            <a:endParaRPr lang="en-US" sz="1500" dirty="0" smtClean="0">
              <a:latin typeface="Verdana" pitchFamily="34" charset="0"/>
              <a:ea typeface="Verdana" pitchFamily="34" charset="0"/>
            </a:endParaRPr>
          </a:p>
          <a:p>
            <a:pPr marL="0" indent="0" algn="just">
              <a:buClrTx/>
              <a:buNone/>
            </a:pPr>
            <a:endParaRPr lang="bg-BG" sz="1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44761" y="438406"/>
            <a:ext cx="8229600" cy="504478"/>
          </a:xfrm>
          <a:prstGeom prst="rect">
            <a:avLst/>
          </a:prstGeom>
        </p:spPr>
        <p:txBody>
          <a:bodyPr vert="horz" anchor="ctr" anchorCtr="0">
            <a:noAutofit/>
          </a:bodyPr>
          <a:lstStyle/>
          <a:p>
            <a:pPr marL="569214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2. 	Участие във форуми</a:t>
            </a:r>
            <a:b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endParaRPr kumimoji="0" lang="bg-BG" sz="1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27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4175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8313" y="404664"/>
            <a:ext cx="8229600" cy="936103"/>
          </a:xfrm>
        </p:spPr>
        <p:txBody>
          <a:bodyPr anchor="ctr" anchorCtr="0">
            <a:normAutofit fontScale="90000"/>
          </a:bodyPr>
          <a:lstStyle/>
          <a:p>
            <a:pPr marL="358775" indent="-304800" eaLnBrk="1" fontAlgn="auto" hangingPunct="1">
              <a:spcAft>
                <a:spcPts val="0"/>
              </a:spcAft>
              <a:defRPr/>
            </a:pPr>
            <a:r>
              <a:rPr lang="bg-BG" sz="22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</a:rPr>
              <a:t>3. </a:t>
            </a:r>
            <a:r>
              <a:rPr lang="bg-BG" sz="24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</a:rPr>
              <a:t>Членство </a:t>
            </a:r>
            <a:r>
              <a:rPr lang="bg-BG" sz="2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</a:rPr>
              <a:t>в редколегии, </a:t>
            </a:r>
            <a:r>
              <a:rPr lang="bg-BG" sz="24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</a:rPr>
              <a:t>български и международни научни </a:t>
            </a:r>
            <a:r>
              <a:rPr lang="bg-BG" sz="24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</a:rPr>
              <a:t>организации</a:t>
            </a:r>
            <a:r>
              <a:rPr lang="bg-BG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</a:rPr>
              <a:t/>
            </a:r>
            <a:br>
              <a:rPr lang="bg-BG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</a:rPr>
            </a:br>
            <a:endParaRPr lang="bg-BG" sz="2000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/>
              <a:latin typeface="Verdana" pitchFamily="34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4294967295"/>
          </p:nvPr>
        </p:nvSpPr>
        <p:spPr>
          <a:xfrm>
            <a:off x="395535" y="1268760"/>
            <a:ext cx="8410327" cy="5208241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bg-BG" b="1" dirty="0" smtClean="0">
                <a:latin typeface="Verdana" pitchFamily="34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  <a:buNone/>
            </a:pPr>
            <a:endParaRPr lang="bg-BG" sz="18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bg-BG" sz="1800" b="1" dirty="0" smtClean="0">
                <a:latin typeface="Verdana" pitchFamily="34" charset="0"/>
              </a:rPr>
              <a:t>сп. “Икономика и управление на селското стопанство”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bg-BG" sz="1600" b="1" dirty="0" smtClean="0">
                <a:latin typeface="Verdana" pitchFamily="34" charset="0"/>
              </a:rPr>
              <a:t>Редколегия </a:t>
            </a:r>
            <a:r>
              <a:rPr lang="en-US" sz="1600" b="1" dirty="0" smtClean="0">
                <a:latin typeface="Verdana" pitchFamily="34" charset="0"/>
              </a:rPr>
              <a:t>/</a:t>
            </a:r>
            <a:r>
              <a:rPr lang="bg-BG" sz="1600" b="1" dirty="0" smtClean="0">
                <a:latin typeface="Verdana" pitchFamily="34" charset="0"/>
              </a:rPr>
              <a:t>учени от ИАИ</a:t>
            </a:r>
            <a:r>
              <a:rPr lang="en-US" sz="1600" b="1" dirty="0" smtClean="0">
                <a:latin typeface="Verdana" pitchFamily="34" charset="0"/>
              </a:rPr>
              <a:t>/</a:t>
            </a:r>
            <a:r>
              <a:rPr lang="bg-BG" sz="1600" b="1" dirty="0" smtClean="0">
                <a:latin typeface="Verdana" pitchFamily="34" charset="0"/>
              </a:rPr>
              <a:t>:</a:t>
            </a:r>
          </a:p>
          <a:p>
            <a:pPr algn="just" eaLnBrk="1" hangingPunct="1">
              <a:spcBef>
                <a:spcPts val="0"/>
              </a:spcBef>
              <a:buNone/>
            </a:pPr>
            <a:endParaRPr lang="bg-BG" sz="1400" dirty="0" smtClean="0">
              <a:latin typeface="Verdana" pitchFamily="34" charset="0"/>
              <a:ea typeface="Verdana" pitchFamily="34" charset="0"/>
            </a:endParaRPr>
          </a:p>
          <a:p>
            <a:pPr algn="just" eaLnBrk="1" hangingPunct="1">
              <a:spcBef>
                <a:spcPts val="0"/>
              </a:spcBef>
              <a:buNone/>
            </a:pPr>
            <a:r>
              <a:rPr lang="bg-BG" sz="1400" dirty="0" smtClean="0">
                <a:latin typeface="Verdana" pitchFamily="34" charset="0"/>
                <a:ea typeface="Verdana" pitchFamily="34" charset="0"/>
              </a:rPr>
              <a:t>проф. д-р Димитър Николов  - отговорен редактор</a:t>
            </a:r>
          </a:p>
          <a:p>
            <a:pPr algn="just" eaLnBrk="1" hangingPunct="1">
              <a:spcBef>
                <a:spcPts val="0"/>
              </a:spcBef>
              <a:buNone/>
            </a:pPr>
            <a:r>
              <a:rPr lang="bg-BG" sz="1400" dirty="0" smtClean="0">
                <a:latin typeface="Verdana" pitchFamily="34" charset="0"/>
                <a:ea typeface="Verdana" pitchFamily="34" charset="0"/>
              </a:rPr>
              <a:t>проф. д-р Румен Попов, проф. д-р Нина Котева, доц. д-р Иван Боевски </a:t>
            </a:r>
          </a:p>
          <a:p>
            <a:pPr algn="just" eaLnBrk="1" hangingPunct="1">
              <a:spcBef>
                <a:spcPts val="0"/>
              </a:spcBef>
              <a:buNone/>
            </a:pPr>
            <a:endParaRPr lang="bg-BG" sz="1400" dirty="0" smtClean="0">
              <a:latin typeface="Verdana" pitchFamily="34" charset="0"/>
              <a:ea typeface="Verdana" pitchFamily="34" charset="0"/>
            </a:endParaRPr>
          </a:p>
          <a:p>
            <a:pPr algn="just" eaLnBrk="1" hangingPunct="1">
              <a:spcBef>
                <a:spcPts val="0"/>
              </a:spcBef>
              <a:buNone/>
            </a:pPr>
            <a:endParaRPr lang="bg-BG" sz="1400" dirty="0" smtClean="0"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r>
              <a:rPr lang="bg-BG" sz="1400" b="1" dirty="0" smtClean="0">
                <a:latin typeface="Verdana" pitchFamily="34" charset="0"/>
                <a:ea typeface="Verdana" pitchFamily="34" charset="0"/>
              </a:rPr>
              <a:t>проф. д-р Румен Попов</a:t>
            </a: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r>
              <a:rPr lang="bg-BG" sz="1400" dirty="0" smtClean="0">
                <a:latin typeface="Verdana" pitchFamily="34" charset="0"/>
                <a:ea typeface="Verdana" pitchFamily="34" charset="0"/>
              </a:rPr>
              <a:t>член на програмен комитет Zagadnienia ekonomiki rolney, Warszawa, </a:t>
            </a: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r>
              <a:rPr lang="bg-BG" sz="1400" b="1" dirty="0" smtClean="0">
                <a:latin typeface="Verdana" pitchFamily="34" charset="0"/>
                <a:ea typeface="Verdana" pitchFamily="34" charset="0"/>
              </a:rPr>
              <a:t> </a:t>
            </a: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r>
              <a:rPr lang="bg-BG" sz="1400" b="1" dirty="0" smtClean="0">
                <a:latin typeface="Verdana" pitchFamily="34" charset="0"/>
                <a:ea typeface="Verdana" pitchFamily="34" charset="0"/>
              </a:rPr>
              <a:t>проф. д-р Нина Котева</a:t>
            </a: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>
              <a:buNone/>
            </a:pPr>
            <a:r>
              <a:rPr lang="bg-BG" sz="1400" dirty="0" smtClean="0">
                <a:latin typeface="Verdana" pitchFamily="34" charset="0"/>
                <a:ea typeface="Verdana" pitchFamily="34" charset="0"/>
              </a:rPr>
              <a:t>сп. „Земеделие+”</a:t>
            </a: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 algn="just" eaLnBrk="1" hangingPunct="1">
              <a:spcBef>
                <a:spcPts val="0"/>
              </a:spcBef>
              <a:buNone/>
            </a:pPr>
            <a:endParaRPr lang="bg-BG" sz="1400" dirty="0" smtClean="0">
              <a:latin typeface="Verdana" pitchFamily="34" charset="0"/>
              <a:ea typeface="Verdana" pitchFamily="34" charset="0"/>
            </a:endParaRPr>
          </a:p>
          <a:p>
            <a:pPr algn="just" eaLnBrk="1" hangingPunct="1">
              <a:spcBef>
                <a:spcPts val="0"/>
              </a:spcBef>
              <a:buNone/>
            </a:pPr>
            <a:endParaRPr lang="bg-BG" sz="1400" dirty="0" smtClean="0">
              <a:latin typeface="Verdana" pitchFamily="34" charset="0"/>
              <a:ea typeface="Verdana" pitchFamily="34" charset="0"/>
            </a:endParaRPr>
          </a:p>
          <a:p>
            <a:pPr algn="just" eaLnBrk="1" hangingPunct="1">
              <a:spcBef>
                <a:spcPts val="0"/>
              </a:spcBef>
              <a:buNone/>
            </a:pPr>
            <a:r>
              <a:rPr lang="bg-BG" sz="1400" dirty="0" smtClean="0">
                <a:latin typeface="Verdana" pitchFamily="34" charset="0"/>
                <a:ea typeface="Verdana" pitchFamily="34" charset="0"/>
              </a:rPr>
              <a:t>	</a:t>
            </a:r>
            <a:r>
              <a:rPr lang="bg-BG" sz="2300" dirty="0" smtClean="0"/>
              <a:t>	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bg-BG" sz="2200" dirty="0" smtClean="0"/>
              <a:t>	</a:t>
            </a:r>
          </a:p>
          <a:p>
            <a:pPr algn="just">
              <a:buNone/>
            </a:pPr>
            <a:r>
              <a:rPr lang="bg-BG" sz="2200" dirty="0" smtClean="0"/>
              <a:t>	</a:t>
            </a:r>
            <a:endParaRPr lang="bg-BG" sz="2200" i="1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bg-BG" dirty="0" smtClean="0">
              <a:latin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28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9" y="1340767"/>
            <a:ext cx="8482334" cy="5040562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Wingdings 2" pitchFamily="18" charset="2"/>
              <a:buNone/>
            </a:pPr>
            <a:endParaRPr lang="bg-BG" sz="2900" dirty="0" smtClean="0">
              <a:latin typeface="Verdana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None/>
            </a:pPr>
            <a:r>
              <a:rPr lang="bg-BG" sz="1900" b="1" dirty="0" smtClean="0">
                <a:latin typeface="Verdana" pitchFamily="34" charset="0"/>
              </a:rPr>
              <a:t>Проф. д-р Храбрин Башев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</a:pPr>
            <a:endParaRPr lang="bg-BG" sz="2000" b="1" dirty="0" smtClean="0">
              <a:latin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700" dirty="0" smtClean="0">
                <a:latin typeface="Verdana" pitchFamily="34" charset="0"/>
                <a:ea typeface="Verdana" pitchFamily="34" charset="0"/>
              </a:rPr>
              <a:t>Bulgarian Journal of Agricultural Science (Web of Science and SCOPUS) 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700" dirty="0" smtClean="0">
                <a:latin typeface="Verdana" pitchFamily="34" charset="0"/>
                <a:ea typeface="Verdana" pitchFamily="34" charset="0"/>
              </a:rPr>
              <a:t>Contemporary Economics (Web of Science and SCOPUS) 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700" dirty="0" smtClean="0">
                <a:latin typeface="Verdana" pitchFamily="34" charset="0"/>
                <a:ea typeface="Verdana" pitchFamily="34" charset="0"/>
              </a:rPr>
              <a:t>International Scientific E-Journal Agricultural and Resource Economics (Web of Science)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700" dirty="0" smtClean="0">
                <a:latin typeface="Verdana" pitchFamily="34" charset="0"/>
                <a:ea typeface="Verdana" pitchFamily="34" charset="0"/>
              </a:rPr>
              <a:t>Economics, Bulletin of Taras Shevchenko National University of Kiev 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700" dirty="0" smtClean="0">
                <a:latin typeface="Verdana" pitchFamily="34" charset="0"/>
                <a:ea typeface="Verdana" pitchFamily="34" charset="0"/>
              </a:rPr>
              <a:t>Journal of Economics and Political Economy  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700" dirty="0" smtClean="0">
                <a:latin typeface="Verdana" pitchFamily="34" charset="0"/>
                <a:ea typeface="Verdana" pitchFamily="34" charset="0"/>
              </a:rPr>
              <a:t>Journal of Social and Administrative Sciences 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700" dirty="0" smtClean="0">
                <a:latin typeface="Verdana" pitchFamily="34" charset="0"/>
                <a:ea typeface="Verdana" pitchFamily="34" charset="0"/>
              </a:rPr>
              <a:t>Journal of Economic and Social Thought  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700" dirty="0" smtClean="0">
                <a:latin typeface="Verdana" pitchFamily="34" charset="0"/>
                <a:ea typeface="Verdana" pitchFamily="34" charset="0"/>
              </a:rPr>
              <a:t>Journal of Economics Library 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700" dirty="0" smtClean="0">
                <a:latin typeface="Verdana" pitchFamily="34" charset="0"/>
                <a:ea typeface="Verdana" pitchFamily="34" charset="0"/>
              </a:rPr>
              <a:t>Journal of Economics Bibliography  		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700" dirty="0" smtClean="0">
                <a:latin typeface="Verdana" pitchFamily="34" charset="0"/>
                <a:ea typeface="Verdana" pitchFamily="34" charset="0"/>
              </a:rPr>
              <a:t>Turkish Economic Review 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700" dirty="0" smtClean="0">
                <a:latin typeface="Verdana" pitchFamily="34" charset="0"/>
                <a:ea typeface="Verdana" pitchFamily="34" charset="0"/>
              </a:rPr>
              <a:t>Eastern European Business and Economics Journal 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700" dirty="0" smtClean="0">
                <a:latin typeface="Verdana" pitchFamily="34" charset="0"/>
                <a:ea typeface="Verdana" pitchFamily="34" charset="0"/>
              </a:rPr>
              <a:t>ICTACT Journal on Management Studies 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700" dirty="0" smtClean="0">
                <a:latin typeface="Verdana" pitchFamily="34" charset="0"/>
                <a:ea typeface="Verdana" pitchFamily="34" charset="0"/>
              </a:rPr>
              <a:t>The IUP Journal of Supply Chain Management 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700" dirty="0" smtClean="0">
                <a:latin typeface="Verdana" pitchFamily="34" charset="0"/>
                <a:ea typeface="Verdana" pitchFamily="34" charset="0"/>
              </a:rPr>
              <a:t>Contemporary Journal of Economics and Finance 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</a:pPr>
            <a:r>
              <a:rPr lang="bg-BG" sz="1700" dirty="0" smtClean="0">
                <a:latin typeface="Verdana" pitchFamily="34" charset="0"/>
                <a:ea typeface="Verdana" pitchFamily="34" charset="0"/>
              </a:rPr>
              <a:t>Management and Economics Research Journal </a:t>
            </a:r>
            <a:endParaRPr lang="en-US" sz="1700" dirty="0" smtClean="0">
              <a:latin typeface="Verdana" pitchFamily="34" charset="0"/>
              <a:ea typeface="Verdana" pitchFamily="34" charset="0"/>
            </a:endParaRPr>
          </a:p>
          <a:p>
            <a:pPr lvl="0"/>
            <a:endParaRPr lang="bg-BG" sz="1800" dirty="0" smtClean="0"/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None/>
            </a:pPr>
            <a:endParaRPr lang="bg-BG" sz="2000" dirty="0" smtClean="0">
              <a:latin typeface="Verdan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29</a:t>
            </a:fld>
            <a:endParaRPr lang="bg-BG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8313" y="404664"/>
            <a:ext cx="8229600" cy="936103"/>
          </a:xfrm>
          <a:prstGeom prst="rect">
            <a:avLst/>
          </a:prstGeom>
        </p:spPr>
        <p:txBody>
          <a:bodyPr vert="horz" anchor="ctr" anchorCtr="0">
            <a:normAutofit fontScale="90000" lnSpcReduction="2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E1E1E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1E1E1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1E1E1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1E1E1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1E1E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1E1E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1E1E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1E1E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E1E1E1"/>
                </a:solidFill>
                <a:latin typeface="Verdana" pitchFamily="34" charset="0"/>
              </a:defRPr>
            </a:lvl9pPr>
            <a:extLst/>
          </a:lstStyle>
          <a:p>
            <a:pPr marL="358775" indent="-304800" eaLnBrk="1" fontAlgn="auto" hangingPunct="1">
              <a:spcAft>
                <a:spcPts val="0"/>
              </a:spcAft>
              <a:defRPr/>
            </a:pPr>
            <a:r>
              <a:rPr lang="bg-BG" sz="220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</a:rPr>
              <a:t>3. </a:t>
            </a:r>
            <a:r>
              <a:rPr lang="bg-BG" sz="240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</a:rPr>
              <a:t>Членство в редколегии, български и международни научни организации</a:t>
            </a:r>
            <a:r>
              <a:rPr lang="bg-BG" sz="200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</a:rPr>
              <a:t/>
            </a:r>
            <a:br>
              <a:rPr lang="bg-BG" sz="200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</a:rPr>
            </a:br>
            <a:endParaRPr lang="bg-BG" sz="2000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332656"/>
            <a:ext cx="7772400" cy="936104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36575" indent="-536575" fontAlgn="auto">
              <a:spcAft>
                <a:spcPts val="0"/>
              </a:spcAft>
              <a:buFont typeface="+mj-lt"/>
              <a:buAutoNum type="arabicPeriod"/>
              <a:defRPr/>
            </a:pPr>
            <a:endParaRPr lang="bg-BG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Candara" pitchFamily="34" charset="0"/>
              <a:ea typeface="+mj-ea"/>
              <a:cs typeface="Arial" charset="0"/>
            </a:endParaRPr>
          </a:p>
          <a:p>
            <a:pPr marL="536575" indent="-536575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bg-BG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Научно-изследователска дейност</a:t>
            </a:r>
          </a:p>
          <a:p>
            <a:pPr marL="536575" fontAlgn="auto">
              <a:spcAft>
                <a:spcPts val="0"/>
              </a:spcAft>
              <a:defRPr/>
            </a:pPr>
            <a:r>
              <a:rPr lang="bg-BG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Планови проекти</a:t>
            </a:r>
          </a:p>
        </p:txBody>
      </p:sp>
      <p:sp>
        <p:nvSpPr>
          <p:cNvPr id="8" name="Subtitle 2"/>
          <p:cNvSpPr>
            <a:spLocks noGrp="1"/>
          </p:cNvSpPr>
          <p:nvPr>
            <p:ph idx="4294967295"/>
          </p:nvPr>
        </p:nvSpPr>
        <p:spPr>
          <a:xfrm>
            <a:off x="323850" y="1484313"/>
            <a:ext cx="8482013" cy="5040312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spcBef>
                <a:spcPct val="0"/>
              </a:spcBef>
              <a:buClrTx/>
              <a:buFont typeface="Wingdings 2" pitchFamily="18" charset="2"/>
              <a:buNone/>
            </a:pPr>
            <a:r>
              <a:rPr lang="bg-BG" sz="1800" b="1" dirty="0" smtClean="0">
                <a:latin typeface="Verdana" pitchFamily="34" charset="0"/>
                <a:cs typeface="Arial" charset="0"/>
              </a:rPr>
              <a:t>  </a:t>
            </a:r>
          </a:p>
          <a:p>
            <a:pPr algn="just">
              <a:buClrTx/>
              <a:buNone/>
            </a:pPr>
            <a:endParaRPr lang="bg-BG" sz="1800" b="1" dirty="0" smtClean="0">
              <a:latin typeface="Verdana" pitchFamily="34" charset="0"/>
            </a:endParaRPr>
          </a:p>
          <a:p>
            <a:pPr algn="just">
              <a:buClrTx/>
              <a:buNone/>
            </a:pPr>
            <a:endParaRPr lang="bg-BG" sz="1800" b="1" dirty="0" smtClean="0">
              <a:latin typeface="Verdana" pitchFamily="34" charset="0"/>
            </a:endParaRPr>
          </a:p>
          <a:p>
            <a:pPr marL="347663" lvl="0" indent="-347663" algn="just">
              <a:buClrTx/>
              <a:buFont typeface="Wingdings" panose="05000000000000000000" pitchFamily="2" charset="2"/>
              <a:buChar char="Ø"/>
            </a:pPr>
            <a:r>
              <a:rPr lang="bg-BG" sz="1800" b="1" dirty="0" smtClean="0">
                <a:latin typeface="Verdana" pitchFamily="34" charset="0"/>
              </a:rPr>
              <a:t>АИ </a:t>
            </a:r>
            <a:r>
              <a:rPr lang="bg-BG" sz="1800" b="1" dirty="0">
                <a:latin typeface="Verdana" pitchFamily="34" charset="0"/>
              </a:rPr>
              <a:t>1 </a:t>
            </a:r>
            <a:r>
              <a:rPr lang="bg-BG" sz="1800" b="1" dirty="0" smtClean="0">
                <a:latin typeface="Verdana" pitchFamily="34" charset="0"/>
              </a:rPr>
              <a:t>Предизвикателства </a:t>
            </a:r>
            <a:r>
              <a:rPr lang="bg-BG" sz="1800" b="1" dirty="0">
                <a:latin typeface="Verdana" pitchFamily="34" charset="0"/>
              </a:rPr>
              <a:t>пред българското </a:t>
            </a:r>
            <a:r>
              <a:rPr lang="bg-BG" sz="1800" b="1" dirty="0" smtClean="0">
                <a:latin typeface="Verdana" pitchFamily="34" charset="0"/>
              </a:rPr>
              <a:t>земеделие </a:t>
            </a:r>
            <a:r>
              <a:rPr lang="bg-BG" sz="1800" b="1" dirty="0">
                <a:latin typeface="Verdana" pitchFamily="34" charset="0"/>
              </a:rPr>
              <a:t>и селските райони за прилагането на новата </a:t>
            </a:r>
            <a:r>
              <a:rPr lang="bg-BG" sz="1800" b="1" dirty="0" smtClean="0">
                <a:latin typeface="Verdana" pitchFamily="34" charset="0"/>
              </a:rPr>
              <a:t>ОСП</a:t>
            </a:r>
            <a:endParaRPr lang="en-US" sz="1800" b="1" dirty="0">
              <a:latin typeface="Verdana" pitchFamily="34" charset="0"/>
            </a:endParaRPr>
          </a:p>
          <a:p>
            <a:pPr marL="0" indent="0" algn="just">
              <a:buClrTx/>
              <a:buNone/>
            </a:pPr>
            <a:r>
              <a:rPr lang="bg-BG" sz="1800" b="1" dirty="0" smtClean="0">
                <a:latin typeface="Verdana" pitchFamily="34" charset="0"/>
              </a:rPr>
              <a:t>	Ръководител</a:t>
            </a:r>
            <a:r>
              <a:rPr lang="bg-BG" sz="1800" b="1" dirty="0">
                <a:latin typeface="Verdana" pitchFamily="34" charset="0"/>
              </a:rPr>
              <a:t>: доц. д-р Божидар Иванов</a:t>
            </a:r>
            <a:endParaRPr lang="en-US" sz="1800" b="1" dirty="0">
              <a:latin typeface="Verdana" pitchFamily="34" charset="0"/>
            </a:endParaRPr>
          </a:p>
          <a:p>
            <a:pPr marL="0" lvl="0" indent="0" algn="just">
              <a:buClrTx/>
              <a:buNone/>
            </a:pPr>
            <a:r>
              <a:rPr lang="bg-BG" sz="1800" b="1" dirty="0" smtClean="0">
                <a:solidFill>
                  <a:prstClr val="black"/>
                </a:solidFill>
                <a:latin typeface="Verdana" pitchFamily="34" charset="0"/>
              </a:rPr>
              <a:t>	</a:t>
            </a:r>
            <a:r>
              <a:rPr lang="en-US" sz="1800" b="1" dirty="0" smtClean="0">
                <a:solidFill>
                  <a:prstClr val="black"/>
                </a:solidFill>
                <a:latin typeface="Verdana" pitchFamily="34" charset="0"/>
              </a:rPr>
              <a:t>Срок</a:t>
            </a:r>
            <a:r>
              <a:rPr lang="bg-BG" sz="1800" b="1" dirty="0">
                <a:solidFill>
                  <a:prstClr val="black"/>
                </a:solidFill>
                <a:latin typeface="Verdana" pitchFamily="34" charset="0"/>
              </a:rPr>
              <a:t>:</a:t>
            </a:r>
            <a:r>
              <a:rPr lang="en-US" sz="1800" b="1" dirty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en-US" sz="1800" b="1" dirty="0" smtClean="0">
                <a:solidFill>
                  <a:prstClr val="black"/>
                </a:solidFill>
                <a:latin typeface="Verdana" pitchFamily="34" charset="0"/>
              </a:rPr>
              <a:t>201</a:t>
            </a:r>
            <a:r>
              <a:rPr lang="bg-BG" sz="1800" b="1" dirty="0" smtClean="0">
                <a:solidFill>
                  <a:prstClr val="black"/>
                </a:solidFill>
                <a:latin typeface="Verdana" pitchFamily="34" charset="0"/>
              </a:rPr>
              <a:t>9 </a:t>
            </a:r>
            <a:r>
              <a:rPr lang="en-US" sz="1800" b="1" dirty="0">
                <a:solidFill>
                  <a:prstClr val="black"/>
                </a:solidFill>
                <a:latin typeface="Verdana" pitchFamily="34" charset="0"/>
              </a:rPr>
              <a:t>-</a:t>
            </a:r>
            <a:r>
              <a:rPr lang="bg-BG" sz="1800" b="1" dirty="0">
                <a:solidFill>
                  <a:prstClr val="black"/>
                </a:solidFill>
                <a:latin typeface="Verdana" pitchFamily="34" charset="0"/>
              </a:rPr>
              <a:t> 2</a:t>
            </a:r>
            <a:r>
              <a:rPr lang="en-US" sz="1800" b="1" dirty="0" smtClean="0">
                <a:solidFill>
                  <a:prstClr val="black"/>
                </a:solidFill>
                <a:latin typeface="Verdana" pitchFamily="34" charset="0"/>
              </a:rPr>
              <a:t>0</a:t>
            </a:r>
            <a:r>
              <a:rPr lang="bg-BG" sz="1800" b="1" dirty="0" smtClean="0">
                <a:solidFill>
                  <a:prstClr val="black"/>
                </a:solidFill>
                <a:latin typeface="Verdana" pitchFamily="34" charset="0"/>
              </a:rPr>
              <a:t>20</a:t>
            </a:r>
            <a:r>
              <a:rPr lang="en-US" sz="1800" b="1" dirty="0" smtClean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en-US" sz="1800" b="1" dirty="0">
                <a:solidFill>
                  <a:prstClr val="black"/>
                </a:solidFill>
                <a:latin typeface="Verdana" pitchFamily="34" charset="0"/>
              </a:rPr>
              <a:t>г.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Font typeface="Wingdings 2" pitchFamily="18" charset="2"/>
              <a:buChar char=""/>
            </a:pPr>
            <a:endParaRPr lang="en-US" sz="1600" dirty="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Font typeface="Wingdings 2" pitchFamily="18" charset="2"/>
              <a:buChar char=""/>
            </a:pPr>
            <a:endParaRPr lang="en-US" sz="1600" dirty="0" smtClean="0">
              <a:latin typeface="Arial" charset="0"/>
              <a:cs typeface="Arial" charset="0"/>
            </a:endParaRPr>
          </a:p>
          <a:p>
            <a:pPr lvl="0" algn="just">
              <a:buClrTx/>
              <a:buFont typeface="Wingdings" panose="05000000000000000000" pitchFamily="2" charset="2"/>
              <a:buChar char="Ø"/>
            </a:pPr>
            <a:r>
              <a:rPr lang="bg-BG" sz="1800" b="1" dirty="0" smtClean="0">
                <a:latin typeface="Verdana" pitchFamily="34" charset="0"/>
              </a:rPr>
              <a:t>АИ 2 Социално-икономически ефекти на ОСП върху развитието на земеделските стопанства и селските домакинства</a:t>
            </a:r>
            <a:endParaRPr lang="en-US" sz="1800" b="1" dirty="0" smtClean="0">
              <a:latin typeface="Verdana" pitchFamily="34" charset="0"/>
            </a:endParaRPr>
          </a:p>
          <a:p>
            <a:pPr marL="0" indent="0" algn="just">
              <a:buClrTx/>
              <a:buNone/>
            </a:pPr>
            <a:r>
              <a:rPr lang="bg-BG" sz="1800" b="1" dirty="0" smtClean="0">
                <a:latin typeface="Verdana" pitchFamily="34" charset="0"/>
              </a:rPr>
              <a:t>	Ръководител: проф. д-р Нина Котева</a:t>
            </a:r>
            <a:endParaRPr lang="en-US" sz="1800" b="1" dirty="0" smtClean="0">
              <a:latin typeface="Verdana" pitchFamily="34" charset="0"/>
            </a:endParaRPr>
          </a:p>
          <a:p>
            <a:pPr marL="0" indent="0" algn="just">
              <a:buClrTx/>
              <a:buNone/>
            </a:pPr>
            <a:r>
              <a:rPr lang="bg-BG" sz="1800" b="1" dirty="0" smtClean="0">
                <a:latin typeface="Verdana" pitchFamily="34" charset="0"/>
              </a:rPr>
              <a:t>	</a:t>
            </a:r>
            <a:r>
              <a:rPr lang="en-US" sz="1800" b="1" dirty="0" err="1" smtClean="0">
                <a:latin typeface="Verdana" pitchFamily="34" charset="0"/>
              </a:rPr>
              <a:t>Срок</a:t>
            </a:r>
            <a:r>
              <a:rPr lang="bg-BG" sz="1800" b="1" dirty="0" smtClean="0">
                <a:latin typeface="Verdana" pitchFamily="34" charset="0"/>
              </a:rPr>
              <a:t>:</a:t>
            </a:r>
            <a:r>
              <a:rPr lang="en-US" sz="1800" b="1" dirty="0" smtClean="0">
                <a:latin typeface="Verdana" pitchFamily="34" charset="0"/>
              </a:rPr>
              <a:t> 2019</a:t>
            </a:r>
            <a:r>
              <a:rPr lang="bg-BG" sz="1800" b="1" dirty="0" smtClean="0">
                <a:latin typeface="Verdana" pitchFamily="34" charset="0"/>
              </a:rPr>
              <a:t> </a:t>
            </a:r>
            <a:r>
              <a:rPr lang="en-US" sz="1800" b="1" dirty="0" smtClean="0">
                <a:latin typeface="Verdana" pitchFamily="34" charset="0"/>
              </a:rPr>
              <a:t>-</a:t>
            </a:r>
            <a:r>
              <a:rPr lang="bg-BG" sz="1800" b="1" dirty="0" smtClean="0">
                <a:latin typeface="Verdana" pitchFamily="34" charset="0"/>
              </a:rPr>
              <a:t> 2</a:t>
            </a:r>
            <a:r>
              <a:rPr lang="en-US" sz="1800" b="1" dirty="0" smtClean="0">
                <a:latin typeface="Verdana" pitchFamily="34" charset="0"/>
              </a:rPr>
              <a:t>020 г.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Font typeface="Wingdings 2" pitchFamily="18" charset="2"/>
              <a:buChar char=""/>
            </a:pPr>
            <a:endParaRPr lang="bg-BG" sz="1600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3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007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340768"/>
            <a:ext cx="8424936" cy="5184576"/>
          </a:xfrm>
          <a:solidFill>
            <a:schemeClr val="bg2"/>
          </a:solidFill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0"/>
              </a:spcAft>
              <a:buNone/>
            </a:pPr>
            <a:endParaRPr lang="bg-BG" sz="1400" b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None/>
            </a:pPr>
            <a:endParaRPr lang="bg-BG" sz="1400" b="1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проф</a:t>
            </a:r>
            <a:r>
              <a:rPr lang="bg-BG" sz="16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 д-р Храбрин Башев</a:t>
            </a:r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bg-BG" sz="1600" dirty="0" smtClean="0">
                <a:latin typeface="Verdana" pitchFamily="34" charset="0"/>
                <a:ea typeface="Verdana" pitchFamily="34" charset="0"/>
              </a:rPr>
              <a:t>Магистърски курс Еко-институции, УНСС</a:t>
            </a:r>
            <a:endParaRPr lang="en-US" sz="1600" dirty="0" smtClean="0">
              <a:latin typeface="Verdana" pitchFamily="34" charset="0"/>
              <a:ea typeface="Verdana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bg-BG" sz="1600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доц</a:t>
            </a:r>
            <a:r>
              <a:rPr lang="bg-BG" sz="16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 д-р Иван Боевски</a:t>
            </a: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251 часа </a:t>
            </a:r>
            <a:r>
              <a:rPr lang="bg-BG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изнесени </a:t>
            </a:r>
            <a:r>
              <a:rPr lang="bg-BG" sz="16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лекции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bg-BG" sz="16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гл. ас. д-р Ангел </a:t>
            </a:r>
            <a:r>
              <a:rPr lang="bg-BG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Саров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bg-BG" sz="1600" dirty="0" smtClean="0">
                <a:latin typeface="Verdana" pitchFamily="34" charset="0"/>
                <a:ea typeface="Verdana" pitchFamily="34" charset="0"/>
              </a:rPr>
              <a:t>Научен консултант: Мария Лятева, аспирантка  в „Российский университет дружбы народов”,RUDN University, Москва.  Тема на дисертацията: Направления и перспективы развития  пищевой промышленности Болгарии в международном разделении труда. (Насоки и перспективи за развитие на хранително-вкусовата промишленост на България в международното разделение на труда) </a:t>
            </a:r>
            <a:endParaRPr lang="en-US" sz="1600" dirty="0" smtClean="0">
              <a:latin typeface="Verdana" pitchFamily="34" charset="0"/>
              <a:ea typeface="Verdana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гл</a:t>
            </a:r>
            <a:r>
              <a:rPr lang="bg-BG" sz="16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 ас. д-р Даниела </a:t>
            </a:r>
            <a:r>
              <a:rPr lang="bg-BG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Цвяткова</a:t>
            </a:r>
            <a:endParaRPr lang="bg-BG" sz="1600" b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dirty="0" smtClean="0"/>
              <a:t>Онлайн лекции към ВУЗ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b="1" dirty="0" smtClean="0"/>
              <a:t> </a:t>
            </a:r>
            <a:endParaRPr lang="en-US" sz="1600" dirty="0" smtClean="0"/>
          </a:p>
          <a:p>
            <a:endParaRPr lang="en-US" sz="1400" dirty="0" smtClean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bg-BG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200"/>
              </a:spcBef>
              <a:buNone/>
            </a:pPr>
            <a:endParaRPr lang="ru-RU" sz="1600" b="1" dirty="0">
              <a:latin typeface="Verdan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8313" y="404664"/>
            <a:ext cx="8229600" cy="936103"/>
          </a:xfrm>
          <a:prstGeom prst="rect">
            <a:avLst/>
          </a:prstGeom>
        </p:spPr>
        <p:txBody>
          <a:bodyPr vert="horz" anchor="ctr" anchorCtr="0">
            <a:normAutofit fontScale="97500"/>
          </a:bodyPr>
          <a:lstStyle/>
          <a:p>
            <a:pPr marL="358775" marR="0" lvl="0" indent="-3048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22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+mj-cs"/>
              </a:rPr>
              <a:t>4</a:t>
            </a:r>
            <a:r>
              <a:rPr kumimoji="0" lang="bg-BG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. Преподавателска дейност</a:t>
            </a: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/>
            </a:r>
            <a:b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endParaRPr kumimoji="0" lang="bg-BG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30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8313" y="549275"/>
            <a:ext cx="8362950" cy="720725"/>
          </a:xfrm>
        </p:spPr>
        <p:txBody>
          <a:bodyPr>
            <a:noAutofit/>
          </a:bodyPr>
          <a:lstStyle/>
          <a:p>
            <a:pPr marL="444500" indent="-390525" eaLnBrk="1" fontAlgn="auto" hangingPunct="1">
              <a:spcAft>
                <a:spcPts val="0"/>
              </a:spcAft>
              <a:defRPr/>
            </a:pPr>
            <a:r>
              <a:rPr lang="bg-BG" sz="2000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</a:rPr>
              <a:t>5</a:t>
            </a:r>
            <a:r>
              <a:rPr lang="bg-BG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</a:rPr>
              <a:t>. Академично развитие на учените</a:t>
            </a:r>
            <a:br>
              <a:rPr lang="bg-BG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latin typeface="Verdana" pitchFamily="34" charset="0"/>
              </a:rPr>
            </a:br>
            <a:r>
              <a:rPr lang="bg-BG" sz="1800" dirty="0" smtClean="0">
                <a:solidFill>
                  <a:schemeClr val="tx1"/>
                </a:solidFill>
                <a:effectLst/>
                <a:latin typeface="Verdana" pitchFamily="34" charset="0"/>
              </a:rPr>
              <a:t>Структура на академичния състав</a:t>
            </a:r>
            <a:endParaRPr lang="bg-BG" sz="1800" dirty="0"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468313" y="3068960"/>
            <a:ext cx="8229600" cy="3168328"/>
          </a:xfrm>
          <a:solidFill>
            <a:schemeClr val="bg1"/>
          </a:solidFill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bg-BG" sz="2000" b="1" i="1" dirty="0" smtClean="0">
              <a:latin typeface="Verdana" pitchFamily="34" charset="0"/>
            </a:endParaRPr>
          </a:p>
        </p:txBody>
      </p:sp>
      <p:graphicFrame>
        <p:nvGraphicFramePr>
          <p:cNvPr id="23571" name="Group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255416"/>
              </p:ext>
            </p:extLst>
          </p:nvPr>
        </p:nvGraphicFramePr>
        <p:xfrm>
          <a:off x="360363" y="1556792"/>
          <a:ext cx="8337549" cy="4745712"/>
        </p:xfrm>
        <a:graphic>
          <a:graphicData uri="http://schemas.openxmlformats.org/drawingml/2006/table">
            <a:tbl>
              <a:tblPr/>
              <a:tblGrid>
                <a:gridCol w="83375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11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Академичен състав 2020 г.</a:t>
                      </a:r>
                      <a:r>
                        <a:rPr kumimoji="0" lang="bg-BG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 учени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34411"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 професори </a:t>
                      </a:r>
                    </a:p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 доценти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 главни асистенти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5 асистенти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14 с образователна и научна степен доктор</a:t>
                      </a:r>
                      <a:endParaRPr kumimoji="0" lang="bg-BG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31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05" name="Group 2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37952870"/>
              </p:ext>
            </p:extLst>
          </p:nvPr>
        </p:nvGraphicFramePr>
        <p:xfrm>
          <a:off x="395536" y="1700807"/>
          <a:ext cx="8352927" cy="4752530"/>
        </p:xfrm>
        <a:graphic>
          <a:graphicData uri="http://schemas.openxmlformats.org/drawingml/2006/table">
            <a:tbl>
              <a:tblPr/>
              <a:tblGrid>
                <a:gridCol w="27843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32927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До 35 години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3200" dirty="0" smtClean="0">
                          <a:latin typeface="Times New Roman"/>
                          <a:ea typeface="Times New Roman"/>
                        </a:rPr>
                        <a:t>4 </a:t>
                      </a:r>
                      <a:r>
                        <a:rPr lang="bg-BG" sz="3200" dirty="0">
                          <a:latin typeface="Times New Roman"/>
                          <a:ea typeface="Times New Roman"/>
                        </a:rPr>
                        <a:t>бр.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3200" dirty="0" smtClean="0">
                          <a:latin typeface="Times New Roman"/>
                          <a:ea typeface="Times New Roman"/>
                        </a:rPr>
                        <a:t>22 </a:t>
                      </a:r>
                      <a:r>
                        <a:rPr lang="bg-BG" sz="32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4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От 36 до 50 г.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3200" dirty="0" smtClean="0">
                          <a:latin typeface="Times New Roman"/>
                          <a:ea typeface="Times New Roman"/>
                        </a:rPr>
                        <a:t>7 </a:t>
                      </a:r>
                      <a:r>
                        <a:rPr lang="bg-BG" sz="3200" dirty="0">
                          <a:latin typeface="Times New Roman"/>
                          <a:ea typeface="Times New Roman"/>
                        </a:rPr>
                        <a:t>бр.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3200" dirty="0" smtClean="0">
                          <a:latin typeface="Times New Roman"/>
                          <a:ea typeface="Times New Roman"/>
                        </a:rPr>
                        <a:t>39 </a:t>
                      </a:r>
                      <a:r>
                        <a:rPr lang="bg-BG" sz="32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4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От 51 до 60 г.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3200" dirty="0" smtClean="0">
                          <a:latin typeface="Times New Roman"/>
                          <a:ea typeface="Times New Roman"/>
                        </a:rPr>
                        <a:t>2бр</a:t>
                      </a:r>
                      <a:r>
                        <a:rPr lang="bg-BG" sz="3200" dirty="0"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3200" dirty="0" smtClean="0">
                          <a:latin typeface="Times New Roman"/>
                          <a:ea typeface="Times New Roman"/>
                        </a:rPr>
                        <a:t>11 </a:t>
                      </a:r>
                      <a:r>
                        <a:rPr lang="bg-BG" sz="32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41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Над 60 години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3200" dirty="0" smtClean="0">
                          <a:latin typeface="Times New Roman"/>
                          <a:ea typeface="Times New Roman"/>
                        </a:rPr>
                        <a:t>5 </a:t>
                      </a:r>
                      <a:r>
                        <a:rPr lang="bg-BG" sz="3200" dirty="0">
                          <a:latin typeface="Times New Roman"/>
                          <a:ea typeface="Times New Roman"/>
                        </a:rPr>
                        <a:t>бр.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3200" dirty="0" smtClean="0">
                          <a:latin typeface="Times New Roman"/>
                          <a:ea typeface="Times New Roman"/>
                        </a:rPr>
                        <a:t>28 </a:t>
                      </a:r>
                      <a:r>
                        <a:rPr lang="bg-BG" sz="3200" dirty="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67544" y="476672"/>
            <a:ext cx="8362950" cy="100811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444500" marR="0" lvl="0" indent="-390525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+mj-cs"/>
              </a:rPr>
              <a:t>5</a:t>
            </a: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. Академично развитие на учените</a:t>
            </a:r>
            <a:b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r>
              <a:rPr kumimoji="0" lang="bg-BG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Възрастова характеристика на академичния състав към 31.12.2020 г.</a:t>
            </a:r>
            <a:endParaRPr kumimoji="0" lang="bg-BG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32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1557338"/>
            <a:ext cx="8352928" cy="4895850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None/>
            </a:pPr>
            <a:endParaRPr lang="bg-BG" sz="1800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1800" dirty="0" smtClean="0">
                <a:latin typeface="Verdana" pitchFamily="34" charset="0"/>
              </a:rPr>
              <a:t>Състав на НС </a:t>
            </a:r>
            <a:r>
              <a:rPr lang="bg-BG" sz="1800" dirty="0" smtClean="0"/>
              <a:t>по аграрна икономика към ССА </a:t>
            </a:r>
            <a:r>
              <a:rPr lang="bg-BG" sz="1800" dirty="0" smtClean="0">
                <a:latin typeface="Verdana" pitchFamily="34" charset="0"/>
              </a:rPr>
              <a:t>- </a:t>
            </a:r>
            <a:r>
              <a:rPr lang="bg-BG" sz="1800" dirty="0" smtClean="0">
                <a:solidFill>
                  <a:schemeClr val="tx2"/>
                </a:solidFill>
                <a:latin typeface="Verdana" pitchFamily="34" charset="0"/>
              </a:rPr>
              <a:t>8</a:t>
            </a:r>
            <a:r>
              <a:rPr lang="bg-BG" sz="1800" dirty="0" smtClean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bg-BG" sz="1800" dirty="0" smtClean="0">
                <a:latin typeface="Verdana" pitchFamily="34" charset="0"/>
              </a:rPr>
              <a:t>хабилитирани лица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None/>
            </a:pPr>
            <a:endParaRPr lang="bg-BG" sz="1800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1800" dirty="0" smtClean="0">
                <a:latin typeface="Verdana" pitchFamily="34" charset="0"/>
              </a:rPr>
              <a:t>Външни членове - </a:t>
            </a:r>
            <a:r>
              <a:rPr lang="bg-BG" sz="1800" dirty="0">
                <a:solidFill>
                  <a:schemeClr val="tx2"/>
                </a:solidFill>
                <a:latin typeface="Verdana" pitchFamily="34" charset="0"/>
              </a:rPr>
              <a:t>3</a:t>
            </a:r>
            <a:r>
              <a:rPr lang="bg-BG" sz="18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</a:pPr>
            <a:endParaRPr lang="bg-BG" sz="1800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1800" dirty="0" smtClean="0">
                <a:latin typeface="Verdana" pitchFamily="34" charset="0"/>
              </a:rPr>
              <a:t>Проведени заседания през 2020 г. – </a:t>
            </a:r>
            <a:r>
              <a:rPr lang="en-US" sz="1800" dirty="0" smtClean="0">
                <a:latin typeface="Verdana" pitchFamily="34" charset="0"/>
              </a:rPr>
              <a:t>8</a:t>
            </a:r>
            <a:r>
              <a:rPr lang="bg-BG" sz="1800" dirty="0" smtClean="0">
                <a:latin typeface="Verdana" pitchFamily="34" charset="0"/>
              </a:rPr>
              <a:t> бр. </a:t>
            </a:r>
            <a:endParaRPr lang="en-US" sz="1800" dirty="0" smtClean="0">
              <a:latin typeface="Verdana" pitchFamily="34" charset="0"/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None/>
            </a:pPr>
            <a:endParaRPr lang="bg-BG" sz="2200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Arial" charset="0"/>
              <a:buNone/>
            </a:pPr>
            <a:r>
              <a:rPr lang="bg-BG" sz="2000" b="1" dirty="0" smtClean="0">
                <a:latin typeface="Verdana" pitchFamily="34" charset="0"/>
              </a:rPr>
              <a:t>Основни направления в работата на НС:</a:t>
            </a:r>
          </a:p>
          <a:p>
            <a:pPr algn="just" eaLnBrk="1" hangingPunct="1">
              <a:spcBef>
                <a:spcPct val="0"/>
              </a:spcBef>
              <a:buClr>
                <a:schemeClr val="tx1"/>
              </a:buClr>
              <a:buFont typeface="Arial" charset="0"/>
              <a:buNone/>
            </a:pPr>
            <a:endParaRPr lang="bg-BG" sz="20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1800" dirty="0">
                <a:latin typeface="Verdana" pitchFamily="34" charset="0"/>
              </a:rPr>
              <a:t>Дейност по формиране и отчитане на научно-изследователския план на Института и участия в международни форуми</a:t>
            </a:r>
            <a:r>
              <a:rPr lang="bg-BG" sz="1800" dirty="0" smtClean="0">
                <a:latin typeface="Verdana" pitchFamily="34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</a:pPr>
            <a:endParaRPr lang="bg-BG" sz="1800" dirty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1800" dirty="0">
                <a:latin typeface="Verdana" pitchFamily="34" charset="0"/>
              </a:rPr>
              <a:t>Решения по структурни и кадрови промени; </a:t>
            </a:r>
            <a:endParaRPr lang="bg-BG" sz="1800" dirty="0" smtClean="0">
              <a:latin typeface="Verdana" pitchFamily="34" charset="0"/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None/>
            </a:pPr>
            <a:endParaRPr lang="bg-BG" sz="1800" dirty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1800" dirty="0">
                <a:latin typeface="Verdana" pitchFamily="34" charset="0"/>
              </a:rPr>
              <a:t>Развитие на научния потенциал и обучение на докторанти.</a:t>
            </a:r>
          </a:p>
          <a:p>
            <a:pPr algn="just" eaLnBrk="1" hangingPunct="1">
              <a:spcBef>
                <a:spcPct val="0"/>
              </a:spcBef>
              <a:buFont typeface="Arial" charset="0"/>
              <a:buNone/>
            </a:pPr>
            <a:endParaRPr lang="bg-BG" sz="2200" b="1" dirty="0" smtClean="0">
              <a:latin typeface="Verdan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8313" y="549275"/>
            <a:ext cx="8362950" cy="720725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358775" marR="0" lvl="0" indent="-3048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+mj-cs"/>
              </a:rPr>
              <a:t>5</a:t>
            </a: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. Академично развитие на учените</a:t>
            </a:r>
            <a:b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r>
              <a:rPr kumimoji="0" lang="bg-BG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Научен съвет</a:t>
            </a:r>
            <a:endParaRPr kumimoji="0" lang="bg-BG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33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0825" y="1268760"/>
            <a:ext cx="8642350" cy="5255865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ClrTx/>
              <a:buNone/>
            </a:pPr>
            <a:r>
              <a:rPr lang="bg-BG" sz="1400" b="1" dirty="0">
                <a:latin typeface="Verdana" pitchFamily="34" charset="0"/>
              </a:rPr>
              <a:t>Докторска програма </a:t>
            </a:r>
            <a:endParaRPr lang="bg-BG" sz="1400" b="1" dirty="0" smtClean="0">
              <a:latin typeface="Verdana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ClrTx/>
              <a:buNone/>
            </a:pPr>
            <a:r>
              <a:rPr lang="bg-BG" sz="1400" b="1" dirty="0" smtClean="0">
                <a:latin typeface="Verdana" pitchFamily="34" charset="0"/>
              </a:rPr>
              <a:t>“</a:t>
            </a:r>
            <a:r>
              <a:rPr lang="bg-BG" sz="1400" b="1" dirty="0">
                <a:latin typeface="Verdana" pitchFamily="34" charset="0"/>
              </a:rPr>
              <a:t>Икономика и управление </a:t>
            </a:r>
            <a:r>
              <a:rPr lang="bg-BG" sz="1400" b="1" dirty="0" smtClean="0">
                <a:latin typeface="Verdana" pitchFamily="34" charset="0"/>
              </a:rPr>
              <a:t>(земеделие)”: </a:t>
            </a:r>
            <a:endParaRPr lang="bg-BG" sz="1400" b="1" dirty="0">
              <a:latin typeface="Verdana" pitchFamily="34" charset="0"/>
            </a:endParaRPr>
          </a:p>
          <a:p>
            <a:pPr marL="265113" lvl="1" indent="-265113" algn="just">
              <a:lnSpc>
                <a:spcPct val="80000"/>
              </a:lnSpc>
              <a:spcBef>
                <a:spcPts val="0"/>
              </a:spcBef>
              <a:buClrTx/>
              <a:buSzPct val="80000"/>
              <a:buNone/>
            </a:pPr>
            <a:endParaRPr lang="bg-BG" sz="1400" b="1" dirty="0">
              <a:latin typeface="Verdana" pitchFamily="34" charset="0"/>
            </a:endParaRPr>
          </a:p>
          <a:p>
            <a:pPr marL="265113" lvl="1" indent="-265113" algn="just">
              <a:lnSpc>
                <a:spcPct val="80000"/>
              </a:lnSpc>
              <a:spcBef>
                <a:spcPts val="0"/>
              </a:spcBef>
              <a:buClrTx/>
              <a:buSzPct val="80000"/>
              <a:buNone/>
            </a:pPr>
            <a:r>
              <a:rPr lang="bg-BG" sz="1400" b="1" dirty="0">
                <a:latin typeface="Verdana" pitchFamily="34" charset="0"/>
              </a:rPr>
              <a:t>Задочна форма на обучение:</a:t>
            </a:r>
          </a:p>
          <a:p>
            <a:pPr lvl="1" algn="just">
              <a:lnSpc>
                <a:spcPct val="110000"/>
              </a:lnSpc>
              <a:buClrTx/>
              <a:buFont typeface="Arial" pitchFamily="34" charset="0"/>
              <a:buChar char="•"/>
            </a:pPr>
            <a:r>
              <a:rPr lang="ru-RU" sz="1200" dirty="0" smtClean="0">
                <a:latin typeface="Verdana" pitchFamily="34" charset="0"/>
              </a:rPr>
              <a:t>Венелин Венев</a:t>
            </a:r>
            <a:r>
              <a:rPr lang="ru-RU" sz="1200" dirty="0">
                <a:latin typeface="Verdana" pitchFamily="34" charset="0"/>
              </a:rPr>
              <a:t>, срок 01.02.2016 г. – </a:t>
            </a:r>
            <a:r>
              <a:rPr lang="ru-RU" sz="1200" dirty="0" smtClean="0">
                <a:latin typeface="Verdana" pitchFamily="34" charset="0"/>
              </a:rPr>
              <a:t>01.02.2021 </a:t>
            </a:r>
            <a:r>
              <a:rPr lang="ru-RU" sz="1200" dirty="0">
                <a:latin typeface="Verdana" pitchFamily="34" charset="0"/>
              </a:rPr>
              <a:t>г. </a:t>
            </a:r>
          </a:p>
          <a:p>
            <a:pPr marL="347663" lvl="1" indent="0" algn="just">
              <a:lnSpc>
                <a:spcPct val="110000"/>
              </a:lnSpc>
              <a:buClrTx/>
              <a:buNone/>
            </a:pPr>
            <a:r>
              <a:rPr lang="ru-RU" sz="1200" dirty="0" smtClean="0">
                <a:latin typeface="Verdana" pitchFamily="34" charset="0"/>
              </a:rPr>
              <a:t>	Научен </a:t>
            </a:r>
            <a:r>
              <a:rPr lang="bg-BG" sz="1200" dirty="0" smtClean="0">
                <a:latin typeface="Verdana" pitchFamily="34" charset="0"/>
              </a:rPr>
              <a:t>ръководител: проф. д-р Пламена Йовчевска</a:t>
            </a:r>
          </a:p>
          <a:p>
            <a:pPr lvl="1" algn="just">
              <a:lnSpc>
                <a:spcPct val="110000"/>
              </a:lnSpc>
              <a:buClrTx/>
              <a:buFont typeface="Arial" pitchFamily="34" charset="0"/>
              <a:buChar char="•"/>
            </a:pPr>
            <a:r>
              <a:rPr lang="bg-BG" sz="1200" dirty="0" smtClean="0">
                <a:latin typeface="Verdana" pitchFamily="34" charset="0"/>
              </a:rPr>
              <a:t>Теодора Семерджиева, срок 01.02.2016 г. – 01.02.2021 г. </a:t>
            </a:r>
          </a:p>
          <a:p>
            <a:pPr marL="347663" lvl="1" indent="0" algn="just">
              <a:lnSpc>
                <a:spcPct val="110000"/>
              </a:lnSpc>
              <a:buClrTx/>
              <a:buNone/>
            </a:pPr>
            <a:r>
              <a:rPr lang="bg-BG" sz="1200" dirty="0" smtClean="0">
                <a:latin typeface="Verdana" pitchFamily="34" charset="0"/>
              </a:rPr>
              <a:t>	Научен ръководител: доц. д-р Нона Маламова</a:t>
            </a:r>
            <a:endParaRPr lang="en-US" sz="1200" dirty="0" smtClean="0">
              <a:latin typeface="Verdana" pitchFamily="34" charset="0"/>
            </a:endParaRPr>
          </a:p>
          <a:p>
            <a:pPr marL="347663" lvl="1" indent="0" algn="just">
              <a:lnSpc>
                <a:spcPct val="110000"/>
              </a:lnSpc>
              <a:buClrTx/>
              <a:buNone/>
            </a:pPr>
            <a:r>
              <a:rPr lang="en-US" sz="1200" dirty="0" smtClean="0">
                <a:latin typeface="Verdana" pitchFamily="34" charset="0"/>
              </a:rPr>
              <a:t>	</a:t>
            </a:r>
            <a:r>
              <a:rPr lang="bg-BG" sz="1200" dirty="0" smtClean="0">
                <a:latin typeface="Verdana" pitchFamily="34" charset="0"/>
              </a:rPr>
              <a:t>Отчислена с право на защита</a:t>
            </a:r>
          </a:p>
          <a:p>
            <a:pPr lvl="1" algn="just">
              <a:lnSpc>
                <a:spcPct val="110000"/>
              </a:lnSpc>
              <a:buClrTx/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Verdana" pitchFamily="34" charset="0"/>
              </a:rPr>
              <a:t>Теодор Димитров</a:t>
            </a:r>
            <a:r>
              <a:rPr lang="ru-RU" sz="1200" dirty="0">
                <a:latin typeface="Verdana" pitchFamily="34" charset="0"/>
              </a:rPr>
              <a:t>, срок 01.02.2016 г. – 01.02.2020 г. </a:t>
            </a:r>
          </a:p>
          <a:p>
            <a:pPr marL="347663" lvl="1" indent="0" algn="just">
              <a:lnSpc>
                <a:spcPct val="110000"/>
              </a:lnSpc>
              <a:buClrTx/>
              <a:buNone/>
            </a:pPr>
            <a:r>
              <a:rPr lang="ru-RU" sz="1200" dirty="0">
                <a:latin typeface="Verdana" pitchFamily="34" charset="0"/>
              </a:rPr>
              <a:t>	Научен </a:t>
            </a:r>
            <a:r>
              <a:rPr lang="bg-BG" sz="1200" dirty="0" smtClean="0">
                <a:latin typeface="Verdana" pitchFamily="34" charset="0"/>
              </a:rPr>
              <a:t>ръководител: проф. д-р Красимира Кънева</a:t>
            </a:r>
          </a:p>
          <a:p>
            <a:pPr marL="347663" lvl="1" indent="0" algn="just">
              <a:lnSpc>
                <a:spcPct val="110000"/>
              </a:lnSpc>
              <a:buClrTx/>
              <a:buNone/>
            </a:pPr>
            <a:r>
              <a:rPr lang="bg-BG" sz="1200" dirty="0" smtClean="0">
                <a:latin typeface="Verdana" pitchFamily="34" charset="0"/>
              </a:rPr>
              <a:t>	Отчислен с право на защита</a:t>
            </a:r>
          </a:p>
          <a:p>
            <a:pPr lvl="1" algn="just">
              <a:lnSpc>
                <a:spcPct val="120000"/>
              </a:lnSpc>
              <a:buClrTx/>
              <a:buFont typeface="Arial" panose="020B0604020202020204" pitchFamily="34" charset="0"/>
              <a:buChar char="•"/>
            </a:pPr>
            <a:r>
              <a:rPr lang="bg-BG" sz="1200" dirty="0">
                <a:latin typeface="Verdana" pitchFamily="34" charset="0"/>
              </a:rPr>
              <a:t>Васил Стойчев, </a:t>
            </a:r>
            <a:r>
              <a:rPr lang="ru-RU" sz="1200" dirty="0">
                <a:latin typeface="Verdana" pitchFamily="34" charset="0"/>
              </a:rPr>
              <a:t>срок 15.04.2019 г. – </a:t>
            </a:r>
            <a:r>
              <a:rPr lang="ru-RU" sz="1200" dirty="0" smtClean="0">
                <a:latin typeface="Verdana" pitchFamily="34" charset="0"/>
              </a:rPr>
              <a:t>15.04.2022 </a:t>
            </a:r>
            <a:r>
              <a:rPr lang="ru-RU" sz="1200" dirty="0">
                <a:latin typeface="Verdana" pitchFamily="34" charset="0"/>
              </a:rPr>
              <a:t>г. </a:t>
            </a:r>
            <a:endParaRPr lang="ru-RU" sz="1200" dirty="0" smtClean="0">
              <a:latin typeface="Verdana" pitchFamily="34" charset="0"/>
            </a:endParaRPr>
          </a:p>
          <a:p>
            <a:pPr marL="347663" lvl="1" indent="0" algn="just">
              <a:lnSpc>
                <a:spcPct val="120000"/>
              </a:lnSpc>
              <a:buClrTx/>
              <a:buNone/>
            </a:pPr>
            <a:r>
              <a:rPr lang="ru-RU" sz="1200" dirty="0">
                <a:latin typeface="Verdana" pitchFamily="34" charset="0"/>
              </a:rPr>
              <a:t>	 Научен </a:t>
            </a:r>
            <a:r>
              <a:rPr lang="bg-BG" sz="1200" dirty="0" smtClean="0">
                <a:latin typeface="Verdana" pitchFamily="34" charset="0"/>
              </a:rPr>
              <a:t>ръководител: доц. д-р Божидар Иванов</a:t>
            </a:r>
          </a:p>
          <a:p>
            <a:pPr lvl="1" algn="just">
              <a:lnSpc>
                <a:spcPct val="120000"/>
              </a:lnSpc>
              <a:buClrTx/>
              <a:buFont typeface="Arial" panose="020B0604020202020204" pitchFamily="34" charset="0"/>
              <a:buChar char="•"/>
            </a:pPr>
            <a:r>
              <a:rPr lang="bg-BG" sz="1200" dirty="0">
                <a:latin typeface="Verdana" pitchFamily="34" charset="0"/>
              </a:rPr>
              <a:t>Михаела </a:t>
            </a:r>
            <a:r>
              <a:rPr lang="bg-BG" sz="1200" dirty="0" smtClean="0">
                <a:latin typeface="Verdana" pitchFamily="34" charset="0"/>
              </a:rPr>
              <a:t>Михайлова, </a:t>
            </a:r>
            <a:r>
              <a:rPr lang="ru-RU" sz="1200" dirty="0">
                <a:latin typeface="Verdana" pitchFamily="34" charset="0"/>
              </a:rPr>
              <a:t>срок </a:t>
            </a:r>
            <a:r>
              <a:rPr lang="ru-RU" sz="1200" dirty="0" smtClean="0">
                <a:latin typeface="Verdana" pitchFamily="34" charset="0"/>
              </a:rPr>
              <a:t>01.10.2019 </a:t>
            </a:r>
            <a:r>
              <a:rPr lang="ru-RU" sz="1200" dirty="0">
                <a:latin typeface="Verdana" pitchFamily="34" charset="0"/>
              </a:rPr>
              <a:t>г. – </a:t>
            </a:r>
            <a:r>
              <a:rPr lang="ru-RU" sz="1200" dirty="0" smtClean="0">
                <a:latin typeface="Verdana" pitchFamily="34" charset="0"/>
              </a:rPr>
              <a:t>01.10.2022 </a:t>
            </a:r>
            <a:r>
              <a:rPr lang="ru-RU" sz="1200" dirty="0">
                <a:latin typeface="Verdana" pitchFamily="34" charset="0"/>
              </a:rPr>
              <a:t>г. </a:t>
            </a:r>
          </a:p>
          <a:p>
            <a:pPr marL="347663" lvl="1" indent="0" algn="just">
              <a:lnSpc>
                <a:spcPct val="120000"/>
              </a:lnSpc>
              <a:buClrTx/>
              <a:buNone/>
            </a:pPr>
            <a:r>
              <a:rPr lang="ru-RU" sz="1200" dirty="0">
                <a:latin typeface="Verdana" pitchFamily="34" charset="0"/>
              </a:rPr>
              <a:t>	</a:t>
            </a:r>
            <a:r>
              <a:rPr lang="ru-RU" sz="1200" dirty="0">
                <a:solidFill>
                  <a:prstClr val="black"/>
                </a:solidFill>
                <a:latin typeface="Verdana" pitchFamily="34" charset="0"/>
              </a:rPr>
              <a:t> Научен </a:t>
            </a:r>
            <a:r>
              <a:rPr lang="bg-BG" sz="1200" dirty="0">
                <a:solidFill>
                  <a:prstClr val="black"/>
                </a:solidFill>
                <a:latin typeface="Verdana" pitchFamily="34" charset="0"/>
              </a:rPr>
              <a:t>ръководител: проф. д-р Пламена </a:t>
            </a:r>
            <a:r>
              <a:rPr lang="bg-BG" sz="1200" dirty="0" smtClean="0">
                <a:solidFill>
                  <a:prstClr val="black"/>
                </a:solidFill>
                <a:latin typeface="Verdana" pitchFamily="34" charset="0"/>
              </a:rPr>
              <a:t>Йовчевска</a:t>
            </a:r>
          </a:p>
          <a:p>
            <a:pPr marL="347663" lvl="1" indent="0" algn="just">
              <a:lnSpc>
                <a:spcPct val="120000"/>
              </a:lnSpc>
              <a:buClrTx/>
              <a:buFont typeface="Arial" pitchFamily="34" charset="0"/>
              <a:buChar char="•"/>
            </a:pPr>
            <a:r>
              <a:rPr lang="bg-BG" sz="1200" dirty="0" smtClean="0">
                <a:latin typeface="Verdana" pitchFamily="34" charset="0"/>
              </a:rPr>
              <a:t>  Дориана Христова Миленкова, </a:t>
            </a:r>
            <a:r>
              <a:rPr lang="bg-BG" sz="1200" dirty="0" smtClean="0">
                <a:latin typeface="Verdana" pitchFamily="34" charset="0"/>
                <a:ea typeface="Verdana" pitchFamily="34" charset="0"/>
              </a:rPr>
              <a:t>срок 10.02.2020 – 10.02.2024</a:t>
            </a:r>
          </a:p>
          <a:p>
            <a:pPr marL="347663" lvl="1" indent="0" algn="just">
              <a:lnSpc>
                <a:spcPct val="120000"/>
              </a:lnSpc>
              <a:buClrTx/>
              <a:buNone/>
            </a:pPr>
            <a:r>
              <a:rPr lang="bg-BG" sz="12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</a:rPr>
              <a:t>	</a:t>
            </a:r>
            <a:r>
              <a:rPr lang="ru-RU" sz="1200" dirty="0" smtClean="0">
                <a:solidFill>
                  <a:prstClr val="black"/>
                </a:solidFill>
                <a:latin typeface="Verdana" pitchFamily="34" charset="0"/>
              </a:rPr>
              <a:t>Научен </a:t>
            </a:r>
            <a:r>
              <a:rPr lang="bg-BG" sz="1200" dirty="0" smtClean="0">
                <a:solidFill>
                  <a:prstClr val="black"/>
                </a:solidFill>
                <a:latin typeface="Verdana" pitchFamily="34" charset="0"/>
              </a:rPr>
              <a:t>ръководител: доц. д-р Божидар Иванов</a:t>
            </a:r>
          </a:p>
          <a:p>
            <a:pPr marL="347663" lvl="1" indent="0" algn="just">
              <a:lnSpc>
                <a:spcPct val="120000"/>
              </a:lnSpc>
              <a:buClrTx/>
              <a:buFont typeface="Arial" pitchFamily="34" charset="0"/>
              <a:buChar char="•"/>
            </a:pPr>
            <a:r>
              <a:rPr lang="bg-BG" sz="1200" dirty="0" smtClean="0">
                <a:latin typeface="Verdana" pitchFamily="34" charset="0"/>
              </a:rPr>
              <a:t>  Калиопа Светлинова Козовска, </a:t>
            </a:r>
            <a:r>
              <a:rPr lang="bg-BG" sz="1200" dirty="0" smtClean="0">
                <a:latin typeface="Verdana" pitchFamily="34" charset="0"/>
                <a:ea typeface="Verdana" pitchFamily="34" charset="0"/>
              </a:rPr>
              <a:t>срок 10.02.2020 – 10.02.2024</a:t>
            </a:r>
          </a:p>
          <a:p>
            <a:pPr marL="823913" lvl="3" indent="0" algn="just">
              <a:lnSpc>
                <a:spcPct val="120000"/>
              </a:lnSpc>
              <a:buClrTx/>
              <a:buNone/>
            </a:pPr>
            <a:r>
              <a:rPr lang="ru-RU" sz="1200" dirty="0" smtClean="0">
                <a:solidFill>
                  <a:prstClr val="black"/>
                </a:solidFill>
                <a:latin typeface="Verdana" pitchFamily="34" charset="0"/>
              </a:rPr>
              <a:t>  Научен </a:t>
            </a:r>
            <a:r>
              <a:rPr lang="bg-BG" sz="1200" dirty="0" smtClean="0">
                <a:solidFill>
                  <a:prstClr val="black"/>
                </a:solidFill>
                <a:latin typeface="Verdana" pitchFamily="34" charset="0"/>
              </a:rPr>
              <a:t>ръководител: доц. д-р Диляна Митова</a:t>
            </a:r>
            <a:endParaRPr lang="en-US" sz="1200" dirty="0" smtClean="0">
              <a:solidFill>
                <a:prstClr val="black"/>
              </a:solidFill>
              <a:latin typeface="Verdana" pitchFamily="34" charset="0"/>
            </a:endParaRPr>
          </a:p>
          <a:p>
            <a:pPr marL="347663" lvl="1" indent="0" algn="just">
              <a:lnSpc>
                <a:spcPct val="120000"/>
              </a:lnSpc>
              <a:buClrTx/>
              <a:buFont typeface="Arial" pitchFamily="34" charset="0"/>
              <a:buChar char="•"/>
            </a:pPr>
            <a:endParaRPr lang="bg-BG" sz="1200" dirty="0">
              <a:solidFill>
                <a:prstClr val="black"/>
              </a:solidFill>
              <a:latin typeface="Verdana" pitchFamily="34" charset="0"/>
            </a:endParaRPr>
          </a:p>
          <a:p>
            <a:pPr marL="347663" lvl="1" indent="0" algn="just">
              <a:lnSpc>
                <a:spcPct val="110000"/>
              </a:lnSpc>
              <a:buClrTx/>
              <a:buNone/>
            </a:pPr>
            <a:endParaRPr lang="bg-BG" sz="1700" dirty="0" smtClean="0">
              <a:latin typeface="Verdana" pitchFamily="34" charset="0"/>
            </a:endParaRPr>
          </a:p>
          <a:p>
            <a:pPr lvl="1" algn="just">
              <a:lnSpc>
                <a:spcPct val="110000"/>
              </a:lnSpc>
              <a:buClrTx/>
              <a:buNone/>
            </a:pPr>
            <a:endParaRPr lang="bg-BG" sz="1600" dirty="0" smtClean="0">
              <a:latin typeface="Verdana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Font typeface="Wingdings 2" pitchFamily="18" charset="2"/>
              <a:buChar char=""/>
            </a:pPr>
            <a:endParaRPr lang="bg-BG" sz="1800" i="1" dirty="0" smtClean="0">
              <a:latin typeface="Verdan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8313" y="549275"/>
            <a:ext cx="8362950" cy="720725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358775" marR="0" lvl="0" indent="-3048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+mj-cs"/>
              </a:rPr>
              <a:t>5</a:t>
            </a: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. Академично развитие на учените</a:t>
            </a:r>
            <a:b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r>
              <a:rPr kumimoji="0" lang="bg-BG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Обучение на докторанти</a:t>
            </a:r>
            <a:endParaRPr kumimoji="0" lang="bg-BG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34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4294967295"/>
          </p:nvPr>
        </p:nvSpPr>
        <p:spPr>
          <a:xfrm>
            <a:off x="323528" y="1196975"/>
            <a:ext cx="8496944" cy="5400377"/>
          </a:xfrm>
          <a:solidFill>
            <a:schemeClr val="bg2"/>
          </a:solidFill>
        </p:spPr>
        <p:txBody>
          <a:bodyPr/>
          <a:lstStyle/>
          <a:p>
            <a:pPr algn="just">
              <a:spcBef>
                <a:spcPts val="0"/>
              </a:spcBef>
              <a:buClrTx/>
              <a:buNone/>
            </a:pPr>
            <a:endParaRPr lang="bg-BG" sz="1600" b="1" dirty="0">
              <a:latin typeface="Verdana" pitchFamily="34" charset="0"/>
            </a:endParaRPr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bg-BG" sz="1400" b="1" dirty="0" smtClean="0">
                <a:latin typeface="Verdana" pitchFamily="34" charset="0"/>
              </a:rPr>
              <a:t>Докторска програма 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bg-BG" sz="1400" b="1" dirty="0" smtClean="0">
                <a:latin typeface="Verdana" pitchFamily="34" charset="0"/>
              </a:rPr>
              <a:t>“Организация и</a:t>
            </a:r>
            <a:r>
              <a:rPr lang="en-US" sz="1400" b="1" dirty="0" smtClean="0">
                <a:latin typeface="Verdana" pitchFamily="34" charset="0"/>
              </a:rPr>
              <a:t> </a:t>
            </a:r>
            <a:r>
              <a:rPr lang="bg-BG" sz="1400" b="1" dirty="0" smtClean="0">
                <a:latin typeface="Verdana" pitchFamily="34" charset="0"/>
              </a:rPr>
              <a:t>управление на производството (земеделие)”:</a:t>
            </a:r>
            <a:endParaRPr lang="bg-BG" sz="1400" b="1" i="1" dirty="0" smtClean="0">
              <a:latin typeface="Verdana" pitchFamily="34" charset="0"/>
            </a:endParaRPr>
          </a:p>
          <a:p>
            <a:pPr marL="265113" lvl="1" indent="-265113" algn="just">
              <a:spcBef>
                <a:spcPts val="0"/>
              </a:spcBef>
              <a:buClrTx/>
              <a:buSzPct val="80000"/>
              <a:buNone/>
            </a:pPr>
            <a:endParaRPr lang="bg-BG" sz="1400" b="1" dirty="0" smtClean="0">
              <a:latin typeface="Verdana" pitchFamily="34" charset="0"/>
            </a:endParaRPr>
          </a:p>
          <a:p>
            <a:pPr marL="265113" lvl="1" indent="-265113" algn="just">
              <a:spcBef>
                <a:spcPts val="0"/>
              </a:spcBef>
              <a:buClrTx/>
              <a:buSzPct val="80000"/>
              <a:buNone/>
            </a:pPr>
            <a:r>
              <a:rPr lang="bg-BG" sz="1400" b="1" dirty="0" smtClean="0">
                <a:latin typeface="Verdana" pitchFamily="34" charset="0"/>
              </a:rPr>
              <a:t>Задочна форма на обучение:</a:t>
            </a:r>
          </a:p>
          <a:p>
            <a:pPr marL="265113" lvl="1" indent="-265113" algn="just">
              <a:spcBef>
                <a:spcPts val="0"/>
              </a:spcBef>
              <a:buClrTx/>
              <a:buSzPct val="80000"/>
              <a:buNone/>
            </a:pPr>
            <a:endParaRPr lang="bg-BG" sz="1600" b="1" dirty="0" smtClean="0">
              <a:latin typeface="Verdana" pitchFamily="34" charset="0"/>
            </a:endParaRPr>
          </a:p>
          <a:p>
            <a:pPr lvl="1" algn="just">
              <a:spcBef>
                <a:spcPts val="0"/>
              </a:spcBef>
              <a:buClrTx/>
              <a:buFont typeface="Arial" pitchFamily="34" charset="0"/>
              <a:buChar char="•"/>
            </a:pPr>
            <a:r>
              <a:rPr lang="bg-BG" sz="1400" dirty="0">
                <a:latin typeface="Verdana" pitchFamily="34" charset="0"/>
              </a:rPr>
              <a:t>Веселин Иванов Кръстев</a:t>
            </a:r>
            <a:r>
              <a:rPr lang="en-US" sz="1400" dirty="0">
                <a:latin typeface="Verdana" pitchFamily="34" charset="0"/>
              </a:rPr>
              <a:t>,</a:t>
            </a:r>
            <a:r>
              <a:rPr lang="bg-BG" sz="1400" dirty="0">
                <a:latin typeface="Verdana" pitchFamily="34" charset="0"/>
              </a:rPr>
              <a:t> срок 02.02.2015 г. – 10.08.2018 г.</a:t>
            </a:r>
          </a:p>
          <a:p>
            <a:pPr lvl="1" algn="just">
              <a:spcBef>
                <a:spcPts val="0"/>
              </a:spcBef>
              <a:buClrTx/>
              <a:buNone/>
            </a:pPr>
            <a:r>
              <a:rPr lang="bg-BG" sz="1400" dirty="0">
                <a:latin typeface="Verdana" pitchFamily="34" charset="0"/>
              </a:rPr>
              <a:t>		Научен ръководител: проф. д-р Красимира Кънева</a:t>
            </a:r>
          </a:p>
          <a:p>
            <a:pPr lvl="1" algn="just">
              <a:spcBef>
                <a:spcPts val="0"/>
              </a:spcBef>
              <a:buClrTx/>
              <a:buNone/>
            </a:pPr>
            <a:r>
              <a:rPr lang="bg-BG" sz="1400" dirty="0">
                <a:latin typeface="Verdana" pitchFamily="34" charset="0"/>
              </a:rPr>
              <a:t>		Отчислен с право на защита</a:t>
            </a:r>
            <a:endParaRPr lang="en-US" sz="1400" dirty="0">
              <a:latin typeface="Verdana" pitchFamily="34" charset="0"/>
            </a:endParaRPr>
          </a:p>
          <a:p>
            <a:pPr lvl="1" algn="just">
              <a:spcBef>
                <a:spcPts val="0"/>
              </a:spcBef>
              <a:buClrTx/>
              <a:buNone/>
            </a:pPr>
            <a:endParaRPr lang="bg-BG" sz="1400" dirty="0" smtClean="0">
              <a:latin typeface="Verdana" pitchFamily="34" charset="0"/>
            </a:endParaRPr>
          </a:p>
          <a:p>
            <a:pPr lvl="1" algn="just">
              <a:spcBef>
                <a:spcPts val="0"/>
              </a:spcBef>
              <a:buClrTx/>
              <a:buFont typeface="Arial" pitchFamily="34" charset="0"/>
              <a:buChar char="•"/>
            </a:pPr>
            <a:r>
              <a:rPr lang="bg-BG" sz="1400" dirty="0" smtClean="0">
                <a:latin typeface="Verdana" pitchFamily="34" charset="0"/>
              </a:rPr>
              <a:t>Божура Асенова Фиданска, срок 01.02.2016 г. – 01.02.2020 г. </a:t>
            </a:r>
          </a:p>
          <a:p>
            <a:pPr lvl="1" algn="just">
              <a:spcBef>
                <a:spcPts val="0"/>
              </a:spcBef>
              <a:buClrTx/>
              <a:buNone/>
            </a:pPr>
            <a:r>
              <a:rPr lang="bg-BG" sz="1400" dirty="0" smtClean="0">
                <a:latin typeface="Verdana" pitchFamily="34" charset="0"/>
              </a:rPr>
              <a:t>		Научен ръководител: проф. д-р Нина Котева</a:t>
            </a:r>
          </a:p>
          <a:p>
            <a:pPr lvl="1" algn="just">
              <a:spcBef>
                <a:spcPts val="0"/>
              </a:spcBef>
              <a:buClrTx/>
              <a:buNone/>
            </a:pPr>
            <a:r>
              <a:rPr lang="bg-BG" sz="1400" dirty="0" smtClean="0">
                <a:latin typeface="Verdana" pitchFamily="34" charset="0"/>
              </a:rPr>
              <a:t>		Отчислена с право на защита</a:t>
            </a:r>
          </a:p>
          <a:p>
            <a:pPr lvl="1" algn="just">
              <a:spcBef>
                <a:spcPts val="0"/>
              </a:spcBef>
              <a:buClrTx/>
              <a:buNone/>
            </a:pPr>
            <a:endParaRPr lang="bg-BG" sz="1400" dirty="0" smtClean="0">
              <a:latin typeface="Verdana" pitchFamily="34" charset="0"/>
            </a:endParaRPr>
          </a:p>
          <a:p>
            <a:pPr lvl="1" algn="just">
              <a:spcBef>
                <a:spcPts val="0"/>
              </a:spcBef>
              <a:buClrTx/>
              <a:buFont typeface="Arial" pitchFamily="34" charset="0"/>
              <a:buChar char="•"/>
            </a:pPr>
            <a:r>
              <a:rPr lang="bg-BG" sz="1400" dirty="0" smtClean="0">
                <a:latin typeface="Verdana" pitchFamily="34" charset="0"/>
              </a:rPr>
              <a:t>Снежана Александрова Благоева, срок 10.02.2020 </a:t>
            </a:r>
            <a:r>
              <a:rPr lang="bg-BG" sz="1400" dirty="0" smtClean="0">
                <a:latin typeface="Verdana" pitchFamily="34" charset="0"/>
                <a:ea typeface="Verdana" pitchFamily="34" charset="0"/>
              </a:rPr>
              <a:t>– 10.02.2024</a:t>
            </a:r>
            <a:endParaRPr lang="bg-BG" sz="1400" dirty="0" smtClean="0">
              <a:latin typeface="Verdana" pitchFamily="34" charset="0"/>
            </a:endParaRPr>
          </a:p>
          <a:p>
            <a:pPr lvl="1" algn="just">
              <a:spcBef>
                <a:spcPts val="0"/>
              </a:spcBef>
              <a:buClrTx/>
              <a:buNone/>
            </a:pPr>
            <a:r>
              <a:rPr lang="bg-BG" sz="1400" dirty="0" smtClean="0">
                <a:latin typeface="Verdana" pitchFamily="34" charset="0"/>
              </a:rPr>
              <a:t>		Научен ръководител: проф. д-р Храбрин Башев</a:t>
            </a:r>
          </a:p>
          <a:p>
            <a:pPr lvl="1" algn="just">
              <a:spcBef>
                <a:spcPts val="0"/>
              </a:spcBef>
              <a:buClrTx/>
              <a:buNone/>
            </a:pPr>
            <a:r>
              <a:rPr lang="bg-BG" sz="1400" dirty="0" smtClean="0">
                <a:latin typeface="Verdana" pitchFamily="34" charset="0"/>
              </a:rPr>
              <a:t>		</a:t>
            </a:r>
            <a:endParaRPr lang="bg-BG" sz="1400" dirty="0" smtClean="0">
              <a:latin typeface="Verdana" pitchFamily="34" charset="0"/>
              <a:ea typeface="Verdana" pitchFamily="34" charset="0"/>
            </a:endParaRPr>
          </a:p>
          <a:p>
            <a:pPr lvl="1" algn="just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bg-BG" sz="1400" dirty="0" smtClean="0">
                <a:latin typeface="Verdana" pitchFamily="34" charset="0"/>
              </a:rPr>
              <a:t>Галя Борисова Чалъм</a:t>
            </a:r>
            <a:r>
              <a:rPr lang="bg-BG" sz="1400" dirty="0" smtClean="0">
                <a:latin typeface="Verdana" pitchFamily="34" charset="0"/>
                <a:ea typeface="Verdana" pitchFamily="34" charset="0"/>
              </a:rPr>
              <a:t>ова, срок </a:t>
            </a:r>
            <a:r>
              <a:rPr lang="bg-BG" sz="1400" dirty="0" smtClean="0">
                <a:latin typeface="Verdana" pitchFamily="34" charset="0"/>
              </a:rPr>
              <a:t>10.02.2020 </a:t>
            </a:r>
            <a:r>
              <a:rPr lang="bg-BG" sz="1400" dirty="0" smtClean="0">
                <a:latin typeface="Verdana" pitchFamily="34" charset="0"/>
                <a:ea typeface="Verdana" pitchFamily="34" charset="0"/>
              </a:rPr>
              <a:t>– 10.02.2024</a:t>
            </a:r>
          </a:p>
          <a:p>
            <a:pPr lvl="1" algn="just">
              <a:spcBef>
                <a:spcPts val="0"/>
              </a:spcBef>
              <a:buClrTx/>
              <a:buNone/>
            </a:pPr>
            <a:r>
              <a:rPr lang="bg-BG" sz="1400" dirty="0" smtClean="0">
                <a:latin typeface="Verdana" pitchFamily="34" charset="0"/>
              </a:rPr>
              <a:t>		Научен ръководител: проф. д-р Румен Попов</a:t>
            </a:r>
          </a:p>
          <a:p>
            <a:pPr lvl="1" algn="just">
              <a:spcBef>
                <a:spcPts val="0"/>
              </a:spcBef>
              <a:buClrTx/>
              <a:buNone/>
            </a:pPr>
            <a:r>
              <a:rPr lang="bg-BG" sz="1400" dirty="0" smtClean="0">
                <a:latin typeface="Verdana" pitchFamily="34" charset="0"/>
              </a:rPr>
              <a:t>		</a:t>
            </a:r>
            <a:endParaRPr lang="bg-BG" sz="1400" dirty="0" smtClean="0">
              <a:latin typeface="Verdana" pitchFamily="34" charset="0"/>
              <a:ea typeface="Verdana" pitchFamily="34" charset="0"/>
            </a:endParaRPr>
          </a:p>
          <a:p>
            <a:pPr lvl="1" algn="just">
              <a:spcBef>
                <a:spcPts val="0"/>
              </a:spcBef>
              <a:buClr>
                <a:schemeClr val="tx1"/>
              </a:buClr>
              <a:buNone/>
            </a:pP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 lvl="1" algn="just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endParaRPr lang="en-US" sz="1600" dirty="0" smtClean="0">
              <a:latin typeface="Verdana" pitchFamily="34" charset="0"/>
              <a:ea typeface="Verdana" pitchFamily="34" charset="0"/>
            </a:endParaRPr>
          </a:p>
          <a:p>
            <a:pPr lvl="1" algn="just">
              <a:spcBef>
                <a:spcPts val="0"/>
              </a:spcBef>
              <a:buClrTx/>
              <a:buNone/>
            </a:pPr>
            <a:endParaRPr lang="bg-BG" sz="1600" dirty="0" smtClean="0">
              <a:latin typeface="Verdana" pitchFamily="34" charset="0"/>
            </a:endParaRPr>
          </a:p>
          <a:p>
            <a:pPr algn="just">
              <a:spcBef>
                <a:spcPts val="0"/>
              </a:spcBef>
              <a:buClrTx/>
              <a:buNone/>
            </a:pPr>
            <a:endParaRPr lang="bg-BG" sz="1700" b="1" dirty="0" smtClean="0">
              <a:latin typeface="Verdan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476672"/>
            <a:ext cx="8362950" cy="720725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444500" marR="0" lvl="0" indent="-390525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4. Академично развитие на учените</a:t>
            </a:r>
            <a:b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</a:br>
            <a:r>
              <a:rPr kumimoji="0" lang="bg-BG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Обучение на докторанти</a:t>
            </a:r>
            <a:endParaRPr kumimoji="0" lang="bg-BG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35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95537" y="498227"/>
            <a:ext cx="8406254" cy="770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91440" anchor="ctr"/>
          <a:lstStyle/>
          <a:p>
            <a:pPr marL="457200" indent="-457200" fontAlgn="auto">
              <a:spcBef>
                <a:spcPts val="250"/>
              </a:spcBef>
              <a:spcAft>
                <a:spcPts val="0"/>
              </a:spcAft>
              <a:buSzPct val="100000"/>
              <a:defRPr/>
            </a:pPr>
            <a:r>
              <a:rPr lang="bg-BG" sz="2000" b="1" dirty="0">
                <a:latin typeface="Verdana" pitchFamily="34" charset="0"/>
              </a:rPr>
              <a:t>6</a:t>
            </a:r>
            <a:r>
              <a:rPr lang="bg-BG" sz="2000" b="1" dirty="0" smtClean="0">
                <a:latin typeface="Verdana" pitchFamily="34" charset="0"/>
              </a:rPr>
              <a:t>. </a:t>
            </a:r>
            <a:r>
              <a:rPr lang="bg-BG" sz="2000" b="1" dirty="0">
                <a:latin typeface="Verdana" pitchFamily="34" charset="0"/>
              </a:rPr>
              <a:t>Издателска и публикационна дейност</a:t>
            </a:r>
          </a:p>
          <a:p>
            <a:pPr marL="457200" indent="-457200" fontAlgn="auto">
              <a:spcBef>
                <a:spcPts val="250"/>
              </a:spcBef>
              <a:spcAft>
                <a:spcPts val="0"/>
              </a:spcAft>
              <a:buSzPct val="100000"/>
              <a:defRPr/>
            </a:pPr>
            <a:endParaRPr lang="bg-BG" sz="2000" dirty="0">
              <a:latin typeface="Verdan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36</a:t>
            </a:fld>
            <a:endParaRPr lang="bg-BG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667220"/>
              </p:ext>
            </p:extLst>
          </p:nvPr>
        </p:nvGraphicFramePr>
        <p:xfrm>
          <a:off x="395537" y="1196751"/>
          <a:ext cx="8406254" cy="5280248"/>
        </p:xfrm>
        <a:graphic>
          <a:graphicData uri="http://schemas.openxmlformats.org/drawingml/2006/table">
            <a:tbl>
              <a:tblPr firstRow="1" firstCol="1" bandRow="1"/>
              <a:tblGrid>
                <a:gridCol w="6712650">
                  <a:extLst>
                    <a:ext uri="{9D8B030D-6E8A-4147-A177-3AD203B41FA5}">
                      <a16:colId xmlns:a16="http://schemas.microsoft.com/office/drawing/2014/main" xmlns="" val="3175926183"/>
                    </a:ext>
                  </a:extLst>
                </a:gridCol>
                <a:gridCol w="1693604">
                  <a:extLst>
                    <a:ext uri="{9D8B030D-6E8A-4147-A177-3AD203B41FA5}">
                      <a16:colId xmlns:a16="http://schemas.microsoft.com/office/drawing/2014/main" xmlns="" val="2097213728"/>
                    </a:ext>
                  </a:extLst>
                </a:gridCol>
              </a:tblGrid>
              <a:tr h="74341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b="1" noProof="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600" b="1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Монографии и книги</a:t>
                      </a:r>
                      <a:endParaRPr lang="en-US" sz="1600" b="1" noProof="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bg-BG" sz="1600" b="1" noProof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600" b="1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 бр.</a:t>
                      </a:r>
                      <a:endParaRPr lang="bg-BG" sz="1600" b="1" noProof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0796611"/>
                  </a:ext>
                </a:extLst>
              </a:tr>
              <a:tr h="93728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b="1" noProof="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600" b="1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Статии и доклади, публикувани в научни издания, реферирани и индексирани в Scopus   и Web of Science</a:t>
                      </a:r>
                      <a:r>
                        <a:rPr lang="bg-BG" sz="1600" b="1" noProof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endParaRPr lang="bg-BG" sz="1600" b="1" noProof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600" b="1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 бр.</a:t>
                      </a:r>
                      <a:endParaRPr lang="bg-BG" sz="1600" b="1" noProof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5564092"/>
                  </a:ext>
                </a:extLst>
              </a:tr>
              <a:tr h="100785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b="1" noProof="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600" b="1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Статии и доклади, публикувани в нереферирани списания с научно рецензиране или в редактирани колективни томове </a:t>
                      </a:r>
                      <a:endParaRPr lang="bg-BG" sz="1600" b="1" noProof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600" b="1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61 бр.</a:t>
                      </a:r>
                      <a:endParaRPr lang="bg-BG" sz="1600" b="1" noProof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8452481"/>
                  </a:ext>
                </a:extLst>
              </a:tr>
              <a:tr h="84090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b="1" noProof="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600" b="1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Студии, публикувани в научни издания, реферирани и индексирани в  Scopus   и Web of Science </a:t>
                      </a:r>
                      <a:endParaRPr lang="bg-BG" sz="1600" b="1" noProof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600" b="1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 бр.</a:t>
                      </a:r>
                      <a:endParaRPr lang="bg-BG" sz="1600" b="1" noProof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70275"/>
                  </a:ext>
                </a:extLst>
              </a:tr>
              <a:tr h="115398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b="1" noProof="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600" b="1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Студии, публикувани в нереферирани списания с научно рецензиране или публикувани в редактирани колективни томове </a:t>
                      </a:r>
                      <a:endParaRPr lang="bg-BG" sz="1600" b="1" noProof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600" b="1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 бр.</a:t>
                      </a:r>
                      <a:endParaRPr lang="bg-BG" sz="1600" b="1" noProof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390539"/>
                  </a:ext>
                </a:extLst>
              </a:tr>
              <a:tr h="59680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 b="1" noProof="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600" b="1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Публикувана глава от колективна монография </a:t>
                      </a:r>
                      <a:endParaRPr lang="bg-BG" sz="1600" b="1" noProof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600" b="1" noProof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 бр.</a:t>
                      </a:r>
                      <a:endParaRPr lang="bg-BG" sz="1600" b="1" noProof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939809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/>
          <p:cNvSpPr>
            <a:spLocks noGrp="1"/>
          </p:cNvSpPr>
          <p:nvPr>
            <p:ph idx="4294967295"/>
          </p:nvPr>
        </p:nvSpPr>
        <p:spPr>
          <a:xfrm>
            <a:off x="323850" y="1557338"/>
            <a:ext cx="8496300" cy="4970462"/>
          </a:xfrm>
          <a:solidFill>
            <a:schemeClr val="bg2"/>
          </a:solidFill>
        </p:spPr>
        <p:txBody>
          <a:bodyPr>
            <a:normAutofit fontScale="62500" lnSpcReduction="20000"/>
          </a:bodyPr>
          <a:lstStyle/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r>
              <a:rPr lang="bg-BG" sz="1700" dirty="0" smtClean="0">
                <a:latin typeface="Verdana" pitchFamily="34" charset="0"/>
              </a:rPr>
              <a:t>	</a:t>
            </a:r>
            <a:endParaRPr lang="en-US" sz="1700" dirty="0" smtClean="0">
              <a:latin typeface="Verdana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endParaRPr lang="en-US" sz="1700" dirty="0">
              <a:latin typeface="Verdana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endParaRPr lang="bg-BG" sz="1700" dirty="0" smtClean="0">
              <a:latin typeface="Verdana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r>
              <a:rPr lang="en-US" sz="1700" dirty="0">
                <a:latin typeface="Verdana" pitchFamily="34" charset="0"/>
              </a:rPr>
              <a:t>	</a:t>
            </a:r>
            <a:r>
              <a:rPr lang="bg-BG" sz="2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Укрепване </a:t>
            </a:r>
            <a:r>
              <a:rPr lang="bg-BG" sz="2600" b="1" dirty="0">
                <a:latin typeface="Verdana" panose="020B0604030504040204" pitchFamily="34" charset="0"/>
                <a:ea typeface="Verdana" panose="020B0604030504040204" pitchFamily="34" charset="0"/>
              </a:rPr>
              <a:t>на аналитичния капацитет и публичните дейности на Центъра за икономически изследвания в селското стопанство</a:t>
            </a:r>
            <a:r>
              <a:rPr lang="ru-RU" sz="2600" b="1" dirty="0">
                <a:latin typeface="Verdana" panose="020B0604030504040204" pitchFamily="34" charset="0"/>
                <a:ea typeface="Verdana" panose="020B0604030504040204" pitchFamily="34" charset="0"/>
              </a:rPr>
              <a:t>” </a:t>
            </a:r>
            <a:r>
              <a:rPr lang="ru-RU" sz="2300" dirty="0"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ru-RU" sz="2200" dirty="0">
                <a:latin typeface="Verdana" panose="020B0604030504040204" pitchFamily="34" charset="0"/>
                <a:ea typeface="Verdana" panose="020B0604030504040204" pitchFamily="34" charset="0"/>
              </a:rPr>
              <a:t>продължение на </a:t>
            </a:r>
            <a:r>
              <a:rPr lang="bg-BG" sz="2200" dirty="0">
                <a:latin typeface="Verdana" panose="020B0604030504040204" pitchFamily="34" charset="0"/>
                <a:ea typeface="Verdana" panose="020B0604030504040204" pitchFamily="34" charset="0"/>
              </a:rPr>
              <a:t>проект “Създаване на център за икономически анализи в селското стопанство – САРА” (2016 – 2019 г</a:t>
            </a:r>
            <a:r>
              <a:rPr lang="bg-BG" sz="2200" dirty="0" smtClean="0">
                <a:latin typeface="Verdana" panose="020B0604030504040204" pitchFamily="34" charset="0"/>
                <a:ea typeface="Verdana" panose="020B0604030504040204" pitchFamily="34" charset="0"/>
              </a:rPr>
              <a:t>.)</a:t>
            </a:r>
            <a:endParaRPr lang="en-US" sz="22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endParaRPr lang="en-US" sz="15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indent="0" algn="just">
              <a:lnSpc>
                <a:spcPct val="107000"/>
              </a:lnSpc>
              <a:spcAft>
                <a:spcPts val="0"/>
              </a:spcAft>
              <a:buClr>
                <a:srgbClr val="DDDDDD"/>
              </a:buClr>
              <a:buNone/>
            </a:pPr>
            <a:r>
              <a:rPr lang="bg-BG" sz="22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Считано </a:t>
            </a:r>
            <a:r>
              <a:rPr lang="bg-BG" sz="2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от 01.11.2019 г. проектът е удължен с 14 месеца. </a:t>
            </a:r>
            <a:endParaRPr lang="en-US" sz="2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bg-BG" sz="2200" dirty="0" smtClean="0">
                <a:latin typeface="Verdana" panose="020B0604030504040204" pitchFamily="34" charset="0"/>
                <a:ea typeface="Verdana" panose="020B0604030504040204" pitchFamily="34" charset="0"/>
              </a:rPr>
              <a:t>Проектът </a:t>
            </a:r>
            <a:r>
              <a:rPr lang="bg-BG" sz="2200" dirty="0">
                <a:latin typeface="Verdana" panose="020B0604030504040204" pitchFamily="34" charset="0"/>
                <a:ea typeface="Verdana" panose="020B0604030504040204" pitchFamily="34" charset="0"/>
              </a:rPr>
              <a:t>е финансиран от Фондация “Америка за България”, с подкрепата на Изследователския институт по храни и аграрна политика на Университета </a:t>
            </a:r>
            <a:r>
              <a:rPr lang="bg-BG" sz="2200" dirty="0" smtClean="0">
                <a:latin typeface="Verdana" panose="020B0604030504040204" pitchFamily="34" charset="0"/>
                <a:ea typeface="Verdana" panose="020B0604030504040204" pitchFamily="34" charset="0"/>
              </a:rPr>
              <a:t>Мисури</a:t>
            </a:r>
            <a:endParaRPr lang="en-US" sz="22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endParaRPr lang="en-US" sz="22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bg-BG" sz="2200" dirty="0" smtClean="0">
                <a:latin typeface="Verdana" panose="020B0604030504040204" pitchFamily="34" charset="0"/>
                <a:ea typeface="Verdana" panose="020B0604030504040204" pitchFamily="34" charset="0"/>
              </a:rPr>
              <a:t>Ръководител: доц</a:t>
            </a:r>
            <a:r>
              <a:rPr lang="bg-BG" sz="2200" dirty="0">
                <a:latin typeface="Verdana" panose="020B0604030504040204" pitchFamily="34" charset="0"/>
                <a:ea typeface="Verdana" panose="020B0604030504040204" pitchFamily="34" charset="0"/>
              </a:rPr>
              <a:t>. д-р </a:t>
            </a:r>
            <a:r>
              <a:rPr lang="bg-BG" sz="2200" dirty="0" smtClean="0">
                <a:latin typeface="Verdana" panose="020B0604030504040204" pitchFamily="34" charset="0"/>
                <a:ea typeface="Verdana" panose="020B0604030504040204" pitchFamily="34" charset="0"/>
              </a:rPr>
              <a:t>Божидар </a:t>
            </a:r>
            <a:r>
              <a:rPr lang="bg-BG" sz="2200" dirty="0">
                <a:latin typeface="Verdana" panose="020B0604030504040204" pitchFamily="34" charset="0"/>
                <a:ea typeface="Verdana" panose="020B0604030504040204" pitchFamily="34" charset="0"/>
              </a:rPr>
              <a:t>Иванов </a:t>
            </a:r>
            <a:endParaRPr lang="en-US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8925" indent="-173038"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r>
              <a:rPr lang="bg-BG" sz="2200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bg-BG" sz="2200" dirty="0" smtClean="0">
                <a:latin typeface="Verdana" panose="020B0604030504040204" pitchFamily="34" charset="0"/>
                <a:ea typeface="Verdana" panose="020B0604030504040204" pitchFamily="34" charset="0"/>
              </a:rPr>
              <a:t>Колектив</a:t>
            </a:r>
            <a:r>
              <a:rPr lang="bg-BG" sz="2200" dirty="0">
                <a:latin typeface="Verdana" panose="020B0604030504040204" pitchFamily="34" charset="0"/>
                <a:ea typeface="Verdana" panose="020B0604030504040204" pitchFamily="34" charset="0"/>
              </a:rPr>
              <a:t>: ас. Васил Стойчев, гл. ас. д-р Емилия Соколова, гл. експерт Атанаска </a:t>
            </a:r>
            <a:r>
              <a:rPr lang="bg-BG" sz="2200" dirty="0" smtClean="0">
                <a:latin typeface="Verdana" panose="020B0604030504040204" pitchFamily="34" charset="0"/>
                <a:ea typeface="Verdana" panose="020B0604030504040204" pitchFamily="34" charset="0"/>
              </a:rPr>
              <a:t>Джоджова</a:t>
            </a:r>
            <a:r>
              <a:rPr lang="bg-BG" sz="2200" dirty="0">
                <a:latin typeface="Verdana" panose="020B0604030504040204" pitchFamily="34" charset="0"/>
                <a:ea typeface="Verdana" panose="020B0604030504040204" pitchFamily="34" charset="0"/>
              </a:rPr>
              <a:t>, ст. експерт Кремена </a:t>
            </a:r>
            <a:r>
              <a:rPr lang="bg-BG" sz="2200" dirty="0" smtClean="0">
                <a:latin typeface="Verdana" panose="020B0604030504040204" pitchFamily="34" charset="0"/>
                <a:ea typeface="Verdana" panose="020B0604030504040204" pitchFamily="34" charset="0"/>
              </a:rPr>
              <a:t>Горчева</a:t>
            </a:r>
            <a:endParaRPr lang="en-US" sz="22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8925" indent="-173038"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endParaRPr 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8925" indent="-173038"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</a:p>
          <a:p>
            <a:pPr marL="288925" indent="-173038"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endParaRPr lang="en-US" sz="21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8925" indent="-173038"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r>
              <a:rPr lang="en-US" sz="21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bg-BG" sz="26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</a:rPr>
              <a:t>Българо-китайски </a:t>
            </a:r>
            <a:r>
              <a:rPr lang="bg-BG" sz="2600" b="1" dirty="0">
                <a:solidFill>
                  <a:prstClr val="black"/>
                </a:solidFill>
                <a:latin typeface="Verdana" pitchFamily="34" charset="0"/>
                <a:ea typeface="Verdana" pitchFamily="34" charset="0"/>
              </a:rPr>
              <a:t>изследователски център за аграрно и селско </a:t>
            </a:r>
            <a:r>
              <a:rPr lang="bg-BG" sz="26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</a:rPr>
              <a:t>развитие</a:t>
            </a:r>
            <a:r>
              <a:rPr lang="en-US" sz="26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</a:rPr>
              <a:t> </a:t>
            </a:r>
          </a:p>
          <a:p>
            <a:pPr marL="288925" indent="-173038"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r>
              <a:rPr lang="en-US" sz="2200" b="1" dirty="0">
                <a:solidFill>
                  <a:prstClr val="black"/>
                </a:solidFill>
                <a:latin typeface="Verdana" pitchFamily="34" charset="0"/>
                <a:ea typeface="Verdana" pitchFamily="34" charset="0"/>
              </a:rPr>
              <a:t>	</a:t>
            </a:r>
            <a:r>
              <a:rPr lang="bg-BG" sz="22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</a:rPr>
              <a:t>Координатор</a:t>
            </a:r>
            <a:r>
              <a:rPr lang="bg-BG" sz="22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</a:rPr>
              <a:t>: </a:t>
            </a:r>
            <a:r>
              <a:rPr lang="bg-BG" sz="2200" dirty="0" err="1">
                <a:solidFill>
                  <a:prstClr val="black"/>
                </a:solidFill>
                <a:latin typeface="Verdana" pitchFamily="34" charset="0"/>
                <a:ea typeface="Verdana" pitchFamily="34" charset="0"/>
              </a:rPr>
              <a:t>Храбрин</a:t>
            </a:r>
            <a:r>
              <a:rPr lang="bg-BG" sz="22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</a:rPr>
              <a:t> Башев</a:t>
            </a:r>
            <a:endParaRPr lang="en-US" sz="2200" dirty="0">
              <a:solidFill>
                <a:prstClr val="black"/>
              </a:solidFill>
              <a:latin typeface="Verdana" pitchFamily="34" charset="0"/>
              <a:ea typeface="Verdana" pitchFamily="34" charset="0"/>
            </a:endParaRPr>
          </a:p>
          <a:p>
            <a:pPr marL="288925" indent="-173038"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endParaRPr 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endParaRPr lang="bg-BG" sz="1900" dirty="0"/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r>
              <a:rPr lang="bg-BG" sz="1900" i="1" dirty="0"/>
              <a:t>		</a:t>
            </a: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r>
              <a:rPr lang="bg-BG" sz="1900" dirty="0" smtClean="0"/>
              <a:t>	</a:t>
            </a:r>
            <a:endParaRPr lang="bg-BG" sz="1700" i="1" dirty="0" smtClean="0"/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r>
              <a:rPr lang="bg-BG" sz="1800" dirty="0" smtClean="0"/>
              <a:t>	</a:t>
            </a:r>
            <a:endParaRPr lang="bg-BG" sz="1700" dirty="0" smtClean="0">
              <a:latin typeface="Verdana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r>
              <a:rPr lang="bg-BG" sz="1700" dirty="0" smtClean="0">
                <a:latin typeface="Verdana" pitchFamily="34" charset="0"/>
              </a:rPr>
              <a:t>  	</a:t>
            </a:r>
          </a:p>
          <a:p>
            <a:pPr eaLnBrk="1" hangingPunct="1">
              <a:lnSpc>
                <a:spcPct val="80000"/>
              </a:lnSpc>
              <a:buClrTx/>
              <a:buFont typeface="Wingdings 2" pitchFamily="18" charset="2"/>
              <a:buNone/>
            </a:pPr>
            <a:endParaRPr lang="bg-BG" sz="1800" dirty="0" smtClean="0">
              <a:latin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8313" y="476250"/>
            <a:ext cx="8207375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bg-BG" sz="2000" b="1" dirty="0">
                <a:latin typeface="Verdana" pitchFamily="34" charset="0"/>
              </a:rPr>
              <a:t>7</a:t>
            </a:r>
            <a:r>
              <a:rPr lang="bg-BG" sz="2000" b="1" dirty="0" smtClean="0">
                <a:latin typeface="Verdana" pitchFamily="34" charset="0"/>
              </a:rPr>
              <a:t>. </a:t>
            </a:r>
            <a:r>
              <a:rPr lang="en-US" sz="2000" b="1" dirty="0" smtClean="0">
                <a:latin typeface="Verdana" pitchFamily="34" charset="0"/>
              </a:rPr>
              <a:t>Международно </a:t>
            </a:r>
            <a:r>
              <a:rPr lang="bg-BG" sz="2000" b="1" dirty="0" smtClean="0">
                <a:latin typeface="Verdana" pitchFamily="34" charset="0"/>
              </a:rPr>
              <a:t>и институционално сътрудничество</a:t>
            </a:r>
          </a:p>
          <a:p>
            <a:pPr marL="358775" indent="-358775">
              <a:defRPr/>
            </a:pPr>
            <a:r>
              <a:rPr lang="bg-BG" sz="2000" b="1" dirty="0" smtClean="0">
                <a:latin typeface="Verdana" pitchFamily="34" charset="0"/>
              </a:rPr>
              <a:t>	</a:t>
            </a:r>
            <a:r>
              <a:rPr lang="bg-BG" b="1" dirty="0" smtClean="0">
                <a:latin typeface="Verdana" pitchFamily="34" charset="0"/>
              </a:rPr>
              <a:t>Участие </a:t>
            </a:r>
            <a:r>
              <a:rPr lang="bg-BG" b="1" dirty="0">
                <a:latin typeface="Verdana" pitchFamily="34" charset="0"/>
              </a:rPr>
              <a:t>в международни проекти</a:t>
            </a:r>
          </a:p>
          <a:p>
            <a:pPr marL="514350" indent="-514350" algn="just">
              <a:defRPr/>
            </a:pPr>
            <a:r>
              <a:rPr lang="bg-BG" sz="2400" b="1" dirty="0">
                <a:latin typeface="+mj-lt"/>
              </a:rPr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37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/>
          <p:cNvSpPr>
            <a:spLocks noGrp="1"/>
          </p:cNvSpPr>
          <p:nvPr>
            <p:ph idx="4294967295"/>
          </p:nvPr>
        </p:nvSpPr>
        <p:spPr>
          <a:xfrm>
            <a:off x="323850" y="1557338"/>
            <a:ext cx="8496300" cy="49672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ClrTx/>
              <a:buNone/>
            </a:pPr>
            <a:endParaRPr lang="en-US" sz="1800" dirty="0" smtClean="0">
              <a:latin typeface="Verdana" pitchFamily="34" charset="0"/>
            </a:endParaRPr>
          </a:p>
          <a:p>
            <a:pPr marL="0" lvl="0" indent="0" algn="just">
              <a:spcBef>
                <a:spcPts val="0"/>
              </a:spcBef>
              <a:buClrTx/>
              <a:buNone/>
            </a:pPr>
            <a:endParaRPr lang="bg-BG" sz="1800" dirty="0" smtClean="0">
              <a:latin typeface="Verdana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Проект </a:t>
            </a:r>
            <a:r>
              <a:rPr lang="bg-BG" sz="16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MARITIME BG14MFOP001-1.006-0001 „Повишаване на </a:t>
            </a:r>
            <a:r>
              <a:rPr lang="bg-BG" sz="16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информираността </a:t>
            </a:r>
            <a:r>
              <a:rPr lang="bg-BG" sz="16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за опазване на морската околна среда в Черно море</a:t>
            </a:r>
            <a:r>
              <a:rPr lang="bg-BG" sz="16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</a:t>
            </a:r>
            <a:endParaRPr lang="en-US" sz="1600" b="1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Бенефициент </a:t>
            </a:r>
            <a:r>
              <a:rPr lang="bg-BG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Институт за подготовка на служители в международни организации,</a:t>
            </a:r>
            <a:r>
              <a:rPr lang="bg-BG" sz="1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bg-BG" sz="14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Финансиран </a:t>
            </a:r>
            <a:r>
              <a:rPr lang="bg-BG" sz="1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от </a:t>
            </a:r>
            <a:r>
              <a:rPr lang="bg-BG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Европейски фонд - Програма за морско дело и рибарство </a:t>
            </a:r>
            <a:r>
              <a:rPr lang="bg-BG" sz="1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/</a:t>
            </a:r>
            <a:r>
              <a:rPr lang="bg-BG" sz="1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ПМДР/(2019-2020), (П. Йовчевска, А. Саров, М. </a:t>
            </a:r>
            <a:r>
              <a:rPr lang="bg-BG" sz="1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Михайлова)</a:t>
            </a:r>
            <a:endParaRPr lang="en-US" sz="14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400" kern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Публикувана </a:t>
            </a:r>
            <a:r>
              <a:rPr lang="bg-BG" sz="1400" kern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книга: „</a:t>
            </a:r>
            <a:r>
              <a:rPr lang="bg-BG" sz="1400" kern="0" dirty="0">
                <a:solidFill>
                  <a:srgbClr val="11111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Повишаване на информираността за опазване на морската околна среда в Черно море”, октомври 2020, </a:t>
            </a:r>
            <a:r>
              <a:rPr lang="bg-BG" sz="1400" kern="0" dirty="0">
                <a:solidFill>
                  <a:srgbClr val="55555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ISBN: 978-954-8612-29-6, </a:t>
            </a:r>
            <a:r>
              <a:rPr lang="bg-BG" sz="1400" u="sng" kern="0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/>
              </a:rPr>
              <a:t>https://www.researchgate.net/publication/344493646_Povisavane_na_informiranostta_za_opazvane_na_morskata_okolna_sreda_v_Cerno_more</a:t>
            </a:r>
            <a:endParaRPr lang="en-US" sz="1400" b="1" i="1" kern="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4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buClrTx/>
              <a:buNone/>
            </a:pPr>
            <a:endParaRPr lang="en-US" sz="1600" dirty="0">
              <a:latin typeface="Verdana" pitchFamily="34" charset="0"/>
              <a:ea typeface="Verdana" pitchFamily="34" charset="0"/>
            </a:endParaRPr>
          </a:p>
          <a:p>
            <a:pPr algn="just">
              <a:buClr>
                <a:schemeClr val="tx2"/>
              </a:buClr>
            </a:pPr>
            <a:endParaRPr lang="bg-BG" sz="16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buClrTx/>
            </a:pPr>
            <a:endParaRPr lang="bg-BG" sz="1600" dirty="0">
              <a:latin typeface="Verdana" pitchFamily="34" charset="0"/>
              <a:ea typeface="Verdana" pitchFamily="34" charset="0"/>
            </a:endParaRPr>
          </a:p>
          <a:p>
            <a:pPr marL="0" indent="0">
              <a:buNone/>
            </a:pPr>
            <a:endParaRPr lang="bg-BG" sz="1800" dirty="0" smtClean="0">
              <a:latin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8313" y="476250"/>
            <a:ext cx="8207375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bg-BG" sz="2000" b="1" dirty="0">
                <a:latin typeface="Verdana" pitchFamily="34" charset="0"/>
              </a:rPr>
              <a:t>7</a:t>
            </a:r>
            <a:r>
              <a:rPr lang="bg-BG" sz="2000" b="1" dirty="0" smtClean="0">
                <a:latin typeface="Verdana" pitchFamily="34" charset="0"/>
              </a:rPr>
              <a:t>. </a:t>
            </a:r>
            <a:r>
              <a:rPr lang="en-US" sz="2000" b="1" dirty="0" smtClean="0">
                <a:latin typeface="Verdana" pitchFamily="34" charset="0"/>
              </a:rPr>
              <a:t>Международно </a:t>
            </a:r>
            <a:r>
              <a:rPr lang="bg-BG" sz="2000" b="1" dirty="0" smtClean="0">
                <a:latin typeface="Verdana" pitchFamily="34" charset="0"/>
              </a:rPr>
              <a:t>и институционално сътрудничество</a:t>
            </a:r>
          </a:p>
          <a:p>
            <a:pPr marL="358775" indent="-358775">
              <a:defRPr/>
            </a:pPr>
            <a:r>
              <a:rPr lang="bg-BG" sz="2000" b="1" dirty="0" smtClean="0">
                <a:latin typeface="Verdana" pitchFamily="34" charset="0"/>
              </a:rPr>
              <a:t>	</a:t>
            </a:r>
            <a:r>
              <a:rPr lang="bg-BG" b="1" dirty="0" smtClean="0">
                <a:latin typeface="Verdana" pitchFamily="34" charset="0"/>
              </a:rPr>
              <a:t>Участие </a:t>
            </a:r>
            <a:r>
              <a:rPr lang="bg-BG" b="1" dirty="0">
                <a:latin typeface="Verdana" pitchFamily="34" charset="0"/>
              </a:rPr>
              <a:t>в международни проекти</a:t>
            </a:r>
          </a:p>
          <a:p>
            <a:pPr marL="514350" indent="-514350" algn="just">
              <a:defRPr/>
            </a:pPr>
            <a:r>
              <a:rPr lang="bg-BG" sz="2400" b="1" dirty="0">
                <a:latin typeface="+mj-lt"/>
              </a:rPr>
              <a:t>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38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/>
          <p:cNvSpPr>
            <a:spLocks noGrp="1"/>
          </p:cNvSpPr>
          <p:nvPr>
            <p:ph idx="4294967295"/>
          </p:nvPr>
        </p:nvSpPr>
        <p:spPr>
          <a:xfrm>
            <a:off x="323850" y="1557338"/>
            <a:ext cx="8496300" cy="49672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Sustainable Hub to Engage into Rural Policies with Actors </a:t>
            </a:r>
            <a:r>
              <a:rPr lang="bg-BG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bg-BG" sz="2000" b="1" dirty="0">
                <a:latin typeface="Verdana" panose="020B0604030504040204" pitchFamily="34" charset="0"/>
                <a:ea typeface="Verdana" panose="020B0604030504040204" pitchFamily="34" charset="0"/>
              </a:rPr>
              <a:t>SHERPA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</a:rPr>
              <a:t>Grant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bg-BG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greement </a:t>
            </a:r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</a:rPr>
              <a:t>ID: 862448, 01.10.2019 г. – 30.09.2023 г.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bg-BG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ИАИ </a:t>
            </a:r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</a:rPr>
              <a:t>се явява като трета страна по Договора с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European Rural Development Network /ERDN/, Poland</a:t>
            </a:r>
          </a:p>
          <a:p>
            <a:pPr marL="0" indent="0" algn="just"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CONSOLE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CONtract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SOLutions for Effective and lasting delivery of agri-environmental-climate public goods by EU agriculture and forestry</a:t>
            </a:r>
          </a:p>
          <a:p>
            <a:pPr marL="0" indent="0" algn="just"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Grant Agreement ID: 817949, 01.05.2019 – 30.04.2022</a:t>
            </a:r>
          </a:p>
          <a:p>
            <a:pPr marL="0" indent="0" algn="just">
              <a:buNone/>
            </a:pPr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</a:rPr>
              <a:t>Координатор: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ALMA MATER STUDIORUM – </a:t>
            </a:r>
            <a:r>
              <a:rPr lang="bg-BG" sz="2000" dirty="0">
                <a:latin typeface="Verdana" panose="020B0604030504040204" pitchFamily="34" charset="0"/>
                <a:ea typeface="Verdana" panose="020B0604030504040204" pitchFamily="34" charset="0"/>
              </a:rPr>
              <a:t>Университет Болоня, Италия</a:t>
            </a:r>
          </a:p>
          <a:p>
            <a:pPr marL="0" indent="0">
              <a:buNone/>
            </a:pPr>
            <a:endParaRPr lang="bg-BG" sz="1800" dirty="0" smtClean="0">
              <a:latin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8313" y="476250"/>
            <a:ext cx="8207375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bg-BG" sz="2000" b="1" dirty="0" smtClean="0">
                <a:latin typeface="Verdana" pitchFamily="34" charset="0"/>
              </a:rPr>
              <a:t>6. </a:t>
            </a:r>
            <a:r>
              <a:rPr lang="en-US" sz="2000" b="1" dirty="0" smtClean="0">
                <a:latin typeface="Verdana" pitchFamily="34" charset="0"/>
              </a:rPr>
              <a:t>Международно </a:t>
            </a:r>
            <a:r>
              <a:rPr lang="bg-BG" sz="2000" b="1" dirty="0" smtClean="0">
                <a:latin typeface="Verdana" pitchFamily="34" charset="0"/>
              </a:rPr>
              <a:t>и институционално сътрудничество</a:t>
            </a:r>
          </a:p>
          <a:p>
            <a:pPr marL="358775" indent="-358775">
              <a:defRPr/>
            </a:pPr>
            <a:r>
              <a:rPr lang="bg-BG" sz="2000" b="1" dirty="0" smtClean="0">
                <a:latin typeface="Verdana" pitchFamily="34" charset="0"/>
              </a:rPr>
              <a:t>	</a:t>
            </a:r>
            <a:r>
              <a:rPr lang="bg-BG" b="1" dirty="0" smtClean="0">
                <a:latin typeface="Verdana" pitchFamily="34" charset="0"/>
              </a:rPr>
              <a:t>Участие </a:t>
            </a:r>
            <a:r>
              <a:rPr lang="bg-BG" b="1" dirty="0">
                <a:latin typeface="Verdana" pitchFamily="34" charset="0"/>
              </a:rPr>
              <a:t>в международни проекти</a:t>
            </a:r>
          </a:p>
          <a:p>
            <a:pPr marL="514350" indent="-514350" algn="just">
              <a:defRPr/>
            </a:pPr>
            <a:r>
              <a:rPr lang="bg-BG" sz="2400" b="1" dirty="0">
                <a:latin typeface="+mj-lt"/>
              </a:rPr>
              <a:t>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39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120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332656"/>
            <a:ext cx="7772400" cy="936104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36575" indent="-536575" fontAlgn="auto">
              <a:spcAft>
                <a:spcPts val="0"/>
              </a:spcAft>
              <a:buFont typeface="+mj-lt"/>
              <a:buAutoNum type="arabicPeriod"/>
              <a:defRPr/>
            </a:pPr>
            <a:endParaRPr lang="bg-BG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Candara" pitchFamily="34" charset="0"/>
              <a:ea typeface="+mj-ea"/>
              <a:cs typeface="Arial" charset="0"/>
            </a:endParaRPr>
          </a:p>
          <a:p>
            <a:pPr marL="536575" indent="-536575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bg-BG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Научно-изследователска дейност</a:t>
            </a:r>
          </a:p>
          <a:p>
            <a:pPr marL="536575" fontAlgn="auto">
              <a:spcAft>
                <a:spcPts val="0"/>
              </a:spcAft>
              <a:defRPr/>
            </a:pPr>
            <a:r>
              <a:rPr lang="bg-BG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Планови</a:t>
            </a:r>
            <a:r>
              <a:rPr lang="bg-BG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 проекти</a:t>
            </a:r>
          </a:p>
        </p:txBody>
      </p:sp>
      <p:sp>
        <p:nvSpPr>
          <p:cNvPr id="8" name="Subtitle 2"/>
          <p:cNvSpPr>
            <a:spLocks noGrp="1"/>
          </p:cNvSpPr>
          <p:nvPr>
            <p:ph idx="4294967295"/>
          </p:nvPr>
        </p:nvSpPr>
        <p:spPr>
          <a:xfrm>
            <a:off x="323850" y="1484313"/>
            <a:ext cx="8424863" cy="5040312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spcBef>
                <a:spcPct val="0"/>
              </a:spcBef>
              <a:buClrTx/>
              <a:buFont typeface="Wingdings 2" pitchFamily="18" charset="2"/>
              <a:buNone/>
            </a:pPr>
            <a:r>
              <a:rPr lang="bg-BG" sz="1800" b="1" dirty="0" smtClean="0">
                <a:latin typeface="Verdana" pitchFamily="34" charset="0"/>
                <a:cs typeface="Arial" charset="0"/>
              </a:rPr>
              <a:t>  </a:t>
            </a:r>
          </a:p>
          <a:p>
            <a:pPr algn="just">
              <a:buClrTx/>
              <a:buNone/>
            </a:pPr>
            <a:endParaRPr lang="bg-BG" sz="1800" b="1" dirty="0" smtClean="0">
              <a:latin typeface="Verdana" pitchFamily="34" charset="0"/>
            </a:endParaRPr>
          </a:p>
          <a:p>
            <a:pPr algn="just">
              <a:buClrTx/>
              <a:buNone/>
            </a:pPr>
            <a:endParaRPr lang="bg-BG" sz="1800" b="1" dirty="0" smtClean="0">
              <a:latin typeface="Verdana" pitchFamily="34" charset="0"/>
            </a:endParaRPr>
          </a:p>
          <a:p>
            <a:pPr lvl="0" algn="just">
              <a:buClrTx/>
              <a:buFont typeface="Wingdings" panose="05000000000000000000" pitchFamily="2" charset="2"/>
              <a:buChar char="Ø"/>
            </a:pPr>
            <a:r>
              <a:rPr lang="bg-BG" sz="1800" b="1" dirty="0">
                <a:latin typeface="Verdana" pitchFamily="34" charset="0"/>
              </a:rPr>
              <a:t>АИ 3 Управление на услугите на </a:t>
            </a:r>
            <a:r>
              <a:rPr lang="bg-BG" sz="1800" b="1" dirty="0" smtClean="0">
                <a:latin typeface="Verdana" pitchFamily="34" charset="0"/>
              </a:rPr>
              <a:t>агроекосистемите </a:t>
            </a:r>
            <a:r>
              <a:rPr lang="bg-BG" sz="1800" b="1" dirty="0">
                <a:latin typeface="Verdana" pitchFamily="34" charset="0"/>
              </a:rPr>
              <a:t>в България </a:t>
            </a:r>
            <a:endParaRPr lang="en-US" sz="1800" b="1" dirty="0">
              <a:latin typeface="Verdana" pitchFamily="34" charset="0"/>
            </a:endParaRPr>
          </a:p>
          <a:p>
            <a:pPr marL="0" indent="0" algn="just">
              <a:buClrTx/>
              <a:buNone/>
            </a:pPr>
            <a:r>
              <a:rPr lang="bg-BG" sz="1800" b="1" dirty="0" smtClean="0">
                <a:latin typeface="Verdana" pitchFamily="34" charset="0"/>
              </a:rPr>
              <a:t>	Ръководител</a:t>
            </a:r>
            <a:r>
              <a:rPr lang="bg-BG" sz="1800" b="1" dirty="0">
                <a:latin typeface="Verdana" pitchFamily="34" charset="0"/>
              </a:rPr>
              <a:t>: проф. д-р Храбрин Башев </a:t>
            </a:r>
            <a:endParaRPr lang="en-US" sz="1800" b="1" dirty="0">
              <a:latin typeface="Verdana" pitchFamily="34" charset="0"/>
            </a:endParaRPr>
          </a:p>
          <a:p>
            <a:pPr marL="0" lvl="0" indent="0" algn="just">
              <a:buClrTx/>
              <a:buNone/>
            </a:pPr>
            <a:r>
              <a:rPr lang="bg-BG" sz="1800" b="1" dirty="0">
                <a:latin typeface="Verdana" pitchFamily="34" charset="0"/>
              </a:rPr>
              <a:t>	</a:t>
            </a:r>
            <a:r>
              <a:rPr lang="en-US" sz="1800" b="1" dirty="0">
                <a:latin typeface="Verdana" pitchFamily="34" charset="0"/>
              </a:rPr>
              <a:t>Срок</a:t>
            </a:r>
            <a:r>
              <a:rPr lang="bg-BG" sz="1800" b="1" dirty="0">
                <a:latin typeface="Verdana" pitchFamily="34" charset="0"/>
              </a:rPr>
              <a:t>:</a:t>
            </a:r>
            <a:r>
              <a:rPr lang="en-US" sz="1800" b="1" dirty="0">
                <a:latin typeface="Verdana" pitchFamily="34" charset="0"/>
              </a:rPr>
              <a:t> 201</a:t>
            </a:r>
            <a:r>
              <a:rPr lang="bg-BG" sz="1800" b="1" dirty="0">
                <a:latin typeface="Verdana" pitchFamily="34" charset="0"/>
              </a:rPr>
              <a:t>9 </a:t>
            </a:r>
            <a:r>
              <a:rPr lang="en-US" sz="1800" b="1" dirty="0">
                <a:latin typeface="Verdana" pitchFamily="34" charset="0"/>
              </a:rPr>
              <a:t>-</a:t>
            </a:r>
            <a:r>
              <a:rPr lang="bg-BG" sz="1800" b="1" dirty="0">
                <a:latin typeface="Verdana" pitchFamily="34" charset="0"/>
              </a:rPr>
              <a:t> 2</a:t>
            </a:r>
            <a:r>
              <a:rPr lang="en-US" sz="1800" b="1" dirty="0">
                <a:latin typeface="Verdana" pitchFamily="34" charset="0"/>
              </a:rPr>
              <a:t>0</a:t>
            </a:r>
            <a:r>
              <a:rPr lang="bg-BG" sz="1800" b="1" dirty="0">
                <a:latin typeface="Verdana" pitchFamily="34" charset="0"/>
              </a:rPr>
              <a:t>20</a:t>
            </a:r>
            <a:r>
              <a:rPr lang="en-US" sz="1800" b="1" dirty="0">
                <a:latin typeface="Verdana" pitchFamily="34" charset="0"/>
              </a:rPr>
              <a:t> г</a:t>
            </a:r>
            <a:r>
              <a:rPr lang="en-US" sz="1800" b="1" dirty="0" smtClean="0">
                <a:latin typeface="Verdana" pitchFamily="34" charset="0"/>
              </a:rPr>
              <a:t>.</a:t>
            </a:r>
            <a:endParaRPr lang="bg-BG" sz="1800" b="1" dirty="0" smtClean="0">
              <a:latin typeface="Verdana" pitchFamily="34" charset="0"/>
            </a:endParaRPr>
          </a:p>
          <a:p>
            <a:pPr marL="0" lvl="0" indent="0" algn="just">
              <a:buClrTx/>
              <a:buNone/>
            </a:pPr>
            <a:endParaRPr lang="bg-BG" sz="1800" b="1" dirty="0" smtClean="0">
              <a:latin typeface="Verdana" pitchFamily="34" charset="0"/>
            </a:endParaRPr>
          </a:p>
          <a:p>
            <a:pPr lvl="0" algn="just">
              <a:buClrTx/>
              <a:buFont typeface="Wingdings" pitchFamily="2" charset="2"/>
              <a:buChar char="Ø"/>
            </a:pPr>
            <a:r>
              <a:rPr lang="bg-BG" sz="1800" b="1" dirty="0" smtClean="0">
                <a:latin typeface="Verdana" pitchFamily="34" charset="0"/>
              </a:rPr>
              <a:t>АИ 4 Поземлени отношения и европейска политика: перспективи за развитие</a:t>
            </a:r>
            <a:endParaRPr lang="en-US" sz="1800" b="1" dirty="0" smtClean="0">
              <a:latin typeface="Verdana" pitchFamily="34" charset="0"/>
            </a:endParaRPr>
          </a:p>
          <a:p>
            <a:pPr lvl="2" algn="just">
              <a:buClrTx/>
              <a:buSzPct val="80000"/>
              <a:buNone/>
            </a:pPr>
            <a:r>
              <a:rPr lang="bg-BG" sz="1800" b="1" dirty="0" smtClean="0">
                <a:latin typeface="Verdana" pitchFamily="34" charset="0"/>
              </a:rPr>
              <a:t>		Ръководител: проф. д-р Пламена Йовчевска</a:t>
            </a:r>
          </a:p>
          <a:p>
            <a:pPr lvl="2" algn="just">
              <a:buClrTx/>
              <a:buSzPct val="80000"/>
              <a:buNone/>
            </a:pPr>
            <a:r>
              <a:rPr lang="bg-BG" sz="1800" b="1" dirty="0" smtClean="0">
                <a:latin typeface="Verdana" pitchFamily="34" charset="0"/>
              </a:rPr>
              <a:t>		</a:t>
            </a:r>
            <a:r>
              <a:rPr lang="en-US" sz="1800" b="1" dirty="0" smtClean="0">
                <a:latin typeface="Verdana" pitchFamily="34" charset="0"/>
              </a:rPr>
              <a:t> </a:t>
            </a:r>
            <a:r>
              <a:rPr lang="bg-BG" sz="1800" b="1" dirty="0" smtClean="0">
                <a:latin typeface="Verdana" pitchFamily="34" charset="0"/>
              </a:rPr>
              <a:t>Срок:</a:t>
            </a:r>
            <a:r>
              <a:rPr lang="en-US" sz="1800" b="1" dirty="0" smtClean="0">
                <a:latin typeface="Verdana" pitchFamily="34" charset="0"/>
              </a:rPr>
              <a:t> 20</a:t>
            </a:r>
            <a:r>
              <a:rPr lang="bg-BG" sz="1800" b="1" dirty="0" smtClean="0">
                <a:latin typeface="Verdana" pitchFamily="34" charset="0"/>
              </a:rPr>
              <a:t>20 </a:t>
            </a:r>
            <a:r>
              <a:rPr lang="en-US" sz="1800" b="1" dirty="0" smtClean="0">
                <a:latin typeface="Verdana" pitchFamily="34" charset="0"/>
              </a:rPr>
              <a:t>-</a:t>
            </a:r>
            <a:r>
              <a:rPr lang="bg-BG" sz="1800" b="1" dirty="0" smtClean="0">
                <a:latin typeface="Verdana" pitchFamily="34" charset="0"/>
              </a:rPr>
              <a:t> 2</a:t>
            </a:r>
            <a:r>
              <a:rPr lang="en-US" sz="1800" b="1" dirty="0" smtClean="0">
                <a:latin typeface="Verdana" pitchFamily="34" charset="0"/>
              </a:rPr>
              <a:t>0</a:t>
            </a:r>
            <a:r>
              <a:rPr lang="bg-BG" sz="1800" b="1" dirty="0" smtClean="0">
                <a:latin typeface="Verdana" pitchFamily="34" charset="0"/>
              </a:rPr>
              <a:t>21</a:t>
            </a:r>
            <a:r>
              <a:rPr lang="en-US" sz="1800" b="1" dirty="0" smtClean="0">
                <a:latin typeface="Verdana" pitchFamily="34" charset="0"/>
              </a:rPr>
              <a:t> г.</a:t>
            </a:r>
          </a:p>
          <a:p>
            <a:pPr marL="0" lvl="0" indent="0" algn="just">
              <a:buClrTx/>
              <a:buNone/>
            </a:pPr>
            <a:endParaRPr lang="en-US" sz="1800" b="1" dirty="0">
              <a:latin typeface="Verdana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Font typeface="Wingdings 2" pitchFamily="18" charset="2"/>
              <a:buChar char=""/>
            </a:pPr>
            <a:endParaRPr lang="bg-BG" sz="1600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4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1163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/>
          <p:cNvSpPr>
            <a:spLocks noGrp="1"/>
          </p:cNvSpPr>
          <p:nvPr>
            <p:ph idx="4294967295"/>
          </p:nvPr>
        </p:nvSpPr>
        <p:spPr>
          <a:xfrm>
            <a:off x="323850" y="1196752"/>
            <a:ext cx="8496300" cy="532787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bg-BG" sz="1800" b="1" dirty="0" smtClean="0">
              <a:latin typeface="Verdana" pitchFamily="34" charset="0"/>
            </a:endParaRPr>
          </a:p>
          <a:p>
            <a:pPr marL="0" indent="0" algn="just">
              <a:buNone/>
            </a:pPr>
            <a:endParaRPr lang="bg-BG" sz="1800" dirty="0" smtClean="0">
              <a:latin typeface="Verdana" pitchFamily="34" charset="0"/>
              <a:ea typeface="Verdana" pitchFamily="34" charset="0"/>
            </a:endParaRPr>
          </a:p>
          <a:p>
            <a:pPr marL="0" indent="0" algn="just">
              <a:buNone/>
            </a:pPr>
            <a:r>
              <a:rPr lang="bg-BG" sz="1800" dirty="0" smtClean="0">
                <a:latin typeface="Verdana" pitchFamily="34" charset="0"/>
                <a:ea typeface="Verdana" pitchFamily="34" charset="0"/>
              </a:rPr>
              <a:t>Поради извънредната ситуация през март и април 2020 г. и извънредната епидемична обстановка през останалата част от 2020 г. специализации и курсове в чужбина не са осъществени.</a:t>
            </a:r>
            <a:endParaRPr lang="en-US" sz="1800" dirty="0" smtClean="0">
              <a:latin typeface="Verdana" pitchFamily="34" charset="0"/>
              <a:ea typeface="Verdana" pitchFamily="34" charset="0"/>
            </a:endParaRPr>
          </a:p>
          <a:p>
            <a:pPr marL="0" indent="0">
              <a:buNone/>
            </a:pPr>
            <a:endParaRPr lang="bg-BG" sz="1800" b="1" dirty="0" smtClean="0">
              <a:latin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332656"/>
            <a:ext cx="82073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bg-BG" sz="2000" b="1" dirty="0" smtClean="0">
                <a:latin typeface="Verdana" pitchFamily="34" charset="0"/>
              </a:rPr>
              <a:t>7. </a:t>
            </a:r>
            <a:r>
              <a:rPr lang="en-US" sz="2000" b="1" dirty="0" smtClean="0">
                <a:latin typeface="Verdana" pitchFamily="34" charset="0"/>
              </a:rPr>
              <a:t>Международно </a:t>
            </a:r>
            <a:r>
              <a:rPr lang="bg-BG" sz="2000" b="1" dirty="0" smtClean="0">
                <a:latin typeface="Verdana" pitchFamily="34" charset="0"/>
              </a:rPr>
              <a:t>и институционално сътрудничество</a:t>
            </a:r>
          </a:p>
          <a:p>
            <a:pPr marL="358775" indent="-358775">
              <a:defRPr/>
            </a:pPr>
            <a:r>
              <a:rPr lang="bg-BG" sz="2000" b="1" dirty="0" smtClean="0">
                <a:latin typeface="Verdana" pitchFamily="34" charset="0"/>
              </a:rPr>
              <a:t>	С</a:t>
            </a:r>
            <a:r>
              <a:rPr lang="bg-BG" b="1" dirty="0" smtClean="0">
                <a:latin typeface="Verdana" pitchFamily="34" charset="0"/>
              </a:rPr>
              <a:t>пециализации</a:t>
            </a:r>
            <a:endParaRPr lang="bg-BG" b="1" dirty="0">
              <a:latin typeface="Verdana" pitchFamily="34" charset="0"/>
            </a:endParaRPr>
          </a:p>
          <a:p>
            <a:pPr marL="514350" indent="-514350" algn="just">
              <a:defRPr/>
            </a:pPr>
            <a:r>
              <a:rPr lang="bg-BG" sz="2400" b="1" dirty="0">
                <a:latin typeface="+mj-lt"/>
              </a:rPr>
              <a:t>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40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332656"/>
            <a:ext cx="82073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bg-BG" sz="2000" b="1" dirty="0" smtClean="0">
              <a:latin typeface="Verdana" pitchFamily="34" charset="0"/>
            </a:endParaRPr>
          </a:p>
          <a:p>
            <a:pPr algn="just">
              <a:defRPr/>
            </a:pPr>
            <a:r>
              <a:rPr lang="bg-BG" sz="2000" b="1" dirty="0">
                <a:latin typeface="Verdana" pitchFamily="34" charset="0"/>
              </a:rPr>
              <a:t>7</a:t>
            </a:r>
            <a:r>
              <a:rPr lang="bg-BG" sz="2000" b="1" dirty="0" smtClean="0">
                <a:latin typeface="Verdana" pitchFamily="34" charset="0"/>
              </a:rPr>
              <a:t>. </a:t>
            </a:r>
            <a:r>
              <a:rPr lang="en-US" sz="2000" b="1" dirty="0" smtClean="0">
                <a:latin typeface="Verdana" pitchFamily="34" charset="0"/>
              </a:rPr>
              <a:t>Международно </a:t>
            </a:r>
            <a:r>
              <a:rPr lang="bg-BG" sz="2000" b="1" dirty="0" smtClean="0">
                <a:latin typeface="Verdana" pitchFamily="34" charset="0"/>
              </a:rPr>
              <a:t>и институционално сътрудничество</a:t>
            </a:r>
          </a:p>
          <a:p>
            <a:pPr marL="358775" indent="-358775">
              <a:defRPr/>
            </a:pPr>
            <a:r>
              <a:rPr lang="bg-BG" sz="2000" b="1" dirty="0" smtClean="0">
                <a:latin typeface="Verdana" pitchFamily="34" charset="0"/>
              </a:rPr>
              <a:t>	</a:t>
            </a:r>
            <a:endParaRPr lang="bg-BG" b="1" dirty="0">
              <a:latin typeface="Verdana" pitchFamily="34" charset="0"/>
            </a:endParaRPr>
          </a:p>
          <a:p>
            <a:pPr marL="514350" indent="-514350" algn="just">
              <a:defRPr/>
            </a:pPr>
            <a:r>
              <a:rPr lang="bg-BG" sz="2400" b="1" dirty="0">
                <a:latin typeface="+mj-lt"/>
              </a:rPr>
              <a:t>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41</a:t>
            </a:fld>
            <a:endParaRPr lang="bg-B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23528" y="1376251"/>
            <a:ext cx="8496300" cy="529311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C0C0C0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C0C0C0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ABABAB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bg-BG" sz="15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РАМКОВ </a:t>
            </a:r>
            <a:r>
              <a:rPr lang="bg-BG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ДОГОВОР ЗА АКАДЕМИЧНО СЪТРУДНИЧЕСТВО с Факултет по селско стопанство и биология към Шанхайския университет Джао Тонг (2017</a:t>
            </a:r>
            <a:r>
              <a:rPr lang="bg-BG" sz="15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)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bg-BG" sz="15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ДОГОВОР </a:t>
            </a:r>
            <a:r>
              <a:rPr lang="bg-BG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ЗА НАУЧНО СЪТРУДНИЧЕСТВО с Научен институт по аграрна икономика – Будапеща, Унгария (</a:t>
            </a:r>
            <a:r>
              <a:rPr lang="bg-BG" sz="15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подписан на 17.12.2017 г. със срок 2 години</a:t>
            </a:r>
            <a:r>
              <a:rPr lang="bg-BG" sz="15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)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bg-BG" sz="15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ДОГОВОР </a:t>
            </a:r>
            <a:r>
              <a:rPr lang="bg-BG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ЗА НАУЧНО СЪТРУДНИЧЕСТВО с Института по икономика на селското стопанство и продоволствието – Варшава, Полша (</a:t>
            </a:r>
            <a:r>
              <a:rPr lang="bg-BG" sz="15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подписан на 18.09.2014 г. със срок 5 години)</a:t>
            </a:r>
            <a:endParaRPr lang="en-US" sz="15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bg-BG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ДОГОВОР ЗА НАУЧНО СЪТРУДНИЧЕСТВО с Института по аграрна икономика – Белград, Сърбия</a:t>
            </a:r>
            <a:endParaRPr lang="en-US" sz="15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bg-BG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ДОГОВОР ЗА НАУЧНО СЪТРУДНИЧЕСТВО с Университет за икономически изследвания – Букурещ, Румъния</a:t>
            </a:r>
            <a:endParaRPr lang="en-US" sz="15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bg-BG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СПОРАЗУМЕНИЕ ЗА СЪВМЕСТНА НАУЧНА ДЕЙНОСТ с Wismar </a:t>
            </a:r>
            <a:r>
              <a:rPr lang="en-US" sz="15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Business School, Germany </a:t>
            </a:r>
            <a:endParaRPr lang="en-US" sz="1500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bg-BG" sz="15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ДОГОВОР </a:t>
            </a:r>
            <a:r>
              <a:rPr lang="bg-BG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ЗА НАУЧНО СЪТРУДНИЧЕСТВО</a:t>
            </a:r>
            <a:r>
              <a:rPr lang="bg-BG" sz="15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с Baikal Institute </a:t>
            </a:r>
            <a:r>
              <a:rPr lang="en-US" sz="15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of Nature Management</a:t>
            </a:r>
            <a:r>
              <a:rPr lang="bg-BG" sz="15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bg-BG" sz="15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SB RAS, Russia</a:t>
            </a:r>
            <a:endParaRPr lang="en-US" sz="15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bg-BG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ДОГОВОР ЗА НАУЧНО СЪТРУДНИЧЕСТВО</a:t>
            </a:r>
            <a:r>
              <a:rPr lang="bg-BG" sz="15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с National Institute </a:t>
            </a:r>
            <a:r>
              <a:rPr lang="en-US" sz="15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for Economic Research </a:t>
            </a:r>
            <a:r>
              <a:rPr lang="bg-BG" sz="15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bg-BG" sz="15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NIER), Republic of </a:t>
            </a:r>
            <a:r>
              <a:rPr lang="bg-BG" sz="15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Moldova</a:t>
            </a:r>
            <a:endParaRPr lang="en-US" sz="15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bg-BG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ДОГОВОР ЗА НАУЧНО СЪТРУДНИЧЕСТВО</a:t>
            </a:r>
            <a:r>
              <a:rPr lang="bg-BG" sz="15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с University of Banja </a:t>
            </a:r>
            <a:r>
              <a:rPr lang="en-US" sz="15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Luka, Bosnia and Herzegovina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bg-BG" sz="15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ДОГОВОР </a:t>
            </a:r>
            <a:r>
              <a:rPr lang="bg-BG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за отпускане на грант с Фондация „Америка за България” </a:t>
            </a:r>
            <a:r>
              <a:rPr lang="bg-BG" sz="15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по проект „Укрепване на аналитичния капацитет на центъра за икономически анализи на селското стопанство към Института по аграрна икономика” </a:t>
            </a:r>
            <a:endParaRPr lang="en-US" sz="15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bg-BG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ДОГОВОР ЗА НАУЧНО СЪТРУДНИЧЕСТВО </a:t>
            </a:r>
            <a:r>
              <a:rPr lang="bg-BG" sz="15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с Институт по аграрна икономика – Румънска Академия, Букурещ, Румъния, подписан на 10.12.2015 г.</a:t>
            </a:r>
            <a:endParaRPr lang="en-US" sz="15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bg-BG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МЕМОРАНДУМ </a:t>
            </a:r>
            <a:r>
              <a:rPr lang="bg-BG" sz="15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за сътрудничество с</a:t>
            </a:r>
            <a:r>
              <a:rPr lang="bg-BG" sz="15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bg-BG" sz="15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„Белгородский университет кооперации, экономики и права“, подписан  на 15.10.2019 г. за срок от 5 години</a:t>
            </a:r>
            <a:endParaRPr lang="en-US" sz="15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bg-BG" sz="1500" b="1" dirty="0" smtClean="0">
              <a:latin typeface="Verdana" pitchFamily="34" charset="0"/>
            </a:endParaRPr>
          </a:p>
          <a:p>
            <a:pPr algn="just" eaLnBrk="1" hangingPunct="1"/>
            <a:endParaRPr lang="bg-BG" sz="2000" b="1" dirty="0" smtClean="0">
              <a:latin typeface="Verdana" pitchFamily="34" charset="0"/>
            </a:endParaRPr>
          </a:p>
          <a:p>
            <a:pPr algn="just" eaLnBrk="1" hangingPunct="1"/>
            <a:endParaRPr lang="bg-BG" sz="2000" dirty="0" smtClean="0">
              <a:latin typeface="Verdana" pitchFamily="34" charset="0"/>
            </a:endParaRPr>
          </a:p>
          <a:p>
            <a:pPr eaLnBrk="1" hangingPunct="1">
              <a:buClrTx/>
              <a:buFont typeface="Wingdings 2" pitchFamily="18" charset="2"/>
              <a:buNone/>
            </a:pPr>
            <a:endParaRPr lang="bg-BG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58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Content Placeholder 2"/>
          <p:cNvSpPr>
            <a:spLocks noGrp="1"/>
          </p:cNvSpPr>
          <p:nvPr>
            <p:ph idx="4294967295"/>
          </p:nvPr>
        </p:nvSpPr>
        <p:spPr>
          <a:xfrm>
            <a:off x="395536" y="980728"/>
            <a:ext cx="8352928" cy="5496272"/>
          </a:xfrm>
          <a:solidFill>
            <a:schemeClr val="bg2"/>
          </a:solidFill>
        </p:spPr>
        <p:txBody>
          <a:bodyPr/>
          <a:lstStyle/>
          <a:p>
            <a:pPr marL="0" indent="0" algn="ctr" eaLnBrk="1" hangingPunct="1">
              <a:buClrTx/>
              <a:buNone/>
            </a:pPr>
            <a:r>
              <a:rPr lang="ru-RU" sz="2400" dirty="0" smtClean="0">
                <a:latin typeface="Verdana" pitchFamily="34" charset="0"/>
              </a:rPr>
              <a:t>Бюджет 20</a:t>
            </a:r>
            <a:r>
              <a:rPr lang="en-US" sz="2400" dirty="0" smtClean="0">
                <a:latin typeface="Verdana" pitchFamily="34" charset="0"/>
              </a:rPr>
              <a:t>20</a:t>
            </a:r>
            <a:endParaRPr lang="ru-RU" sz="2400" dirty="0" smtClean="0">
              <a:latin typeface="Verdana" pitchFamily="34" charset="0"/>
            </a:endParaRPr>
          </a:p>
          <a:p>
            <a:pPr marL="0" indent="0" algn="just" eaLnBrk="1" hangingPunct="1">
              <a:buClrTx/>
              <a:buNone/>
            </a:pPr>
            <a:endParaRPr lang="ru-RU" sz="2400" dirty="0">
              <a:latin typeface="Verdana" pitchFamily="34" charset="0"/>
            </a:endParaRPr>
          </a:p>
          <a:p>
            <a:pPr marL="0" indent="0" algn="just" eaLnBrk="1" hangingPunct="1">
              <a:buClrTx/>
              <a:buNone/>
            </a:pPr>
            <a:endParaRPr lang="ru-RU" sz="2400" dirty="0" smtClean="0">
              <a:latin typeface="Verdana" pitchFamily="34" charset="0"/>
            </a:endParaRPr>
          </a:p>
          <a:p>
            <a:pPr marL="0" indent="0" algn="just" eaLnBrk="1" hangingPunct="1">
              <a:buClrTx/>
              <a:buNone/>
            </a:pPr>
            <a:endParaRPr lang="ru-RU" sz="2400" dirty="0">
              <a:latin typeface="Verdana" pitchFamily="34" charset="0"/>
            </a:endParaRPr>
          </a:p>
          <a:p>
            <a:pPr marL="0" indent="0" algn="just" eaLnBrk="1" hangingPunct="1">
              <a:buClrTx/>
              <a:buNone/>
            </a:pPr>
            <a:endParaRPr lang="ru-RU" sz="2400" dirty="0" smtClean="0">
              <a:latin typeface="Verdana" pitchFamily="34" charset="0"/>
            </a:endParaRPr>
          </a:p>
          <a:p>
            <a:pPr marL="0" indent="0" algn="just" eaLnBrk="1" hangingPunct="1">
              <a:buClrTx/>
              <a:buNone/>
            </a:pPr>
            <a:endParaRPr lang="ru-RU" sz="2400" dirty="0">
              <a:latin typeface="Verdana" pitchFamily="34" charset="0"/>
            </a:endParaRPr>
          </a:p>
          <a:p>
            <a:pPr marL="0" indent="0" algn="just" eaLnBrk="1" hangingPunct="1">
              <a:buClrTx/>
              <a:buNone/>
            </a:pPr>
            <a:endParaRPr lang="ru-RU" sz="2400" dirty="0" smtClean="0">
              <a:latin typeface="Verdana" pitchFamily="34" charset="0"/>
            </a:endParaRPr>
          </a:p>
          <a:p>
            <a:pPr marL="0" indent="0" algn="just" eaLnBrk="1" hangingPunct="1">
              <a:buClrTx/>
              <a:buNone/>
            </a:pPr>
            <a:endParaRPr lang="ru-RU" sz="2400" dirty="0">
              <a:latin typeface="Verdana" pitchFamily="34" charset="0"/>
            </a:endParaRPr>
          </a:p>
          <a:p>
            <a:pPr marL="0" indent="0" algn="just" eaLnBrk="1" hangingPunct="1">
              <a:buClrTx/>
              <a:buNone/>
            </a:pPr>
            <a:endParaRPr lang="ru-RU" sz="2400" dirty="0" smtClean="0">
              <a:latin typeface="Verdana" pitchFamily="34" charset="0"/>
            </a:endParaRPr>
          </a:p>
          <a:p>
            <a:pPr marL="0" indent="0" algn="just" eaLnBrk="1" hangingPunct="1">
              <a:buClrTx/>
              <a:buNone/>
            </a:pPr>
            <a:endParaRPr lang="ru-RU" sz="1800" dirty="0" smtClean="0">
              <a:latin typeface="Verdana" pitchFamily="34" charset="0"/>
            </a:endParaRPr>
          </a:p>
          <a:p>
            <a:pPr marL="0" indent="0" algn="just" eaLnBrk="1" hangingPunct="1">
              <a:buClrTx/>
              <a:buNone/>
            </a:pPr>
            <a:r>
              <a:rPr lang="ru-RU" sz="1800" dirty="0" smtClean="0">
                <a:latin typeface="Verdana" pitchFamily="34" charset="0"/>
              </a:rPr>
              <a:t>От </a:t>
            </a:r>
            <a:r>
              <a:rPr lang="ru-RU" sz="1800" dirty="0">
                <a:latin typeface="Verdana" pitchFamily="34" charset="0"/>
              </a:rPr>
              <a:t>усвоените средства за периода 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463</a:t>
            </a:r>
            <a:r>
              <a:rPr lang="bg-BG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970</a:t>
            </a:r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800" dirty="0">
                <a:latin typeface="Verdana" pitchFamily="34" charset="0"/>
              </a:rPr>
              <a:t>лв. са за заплати и други възнаграждения на персонала и </a:t>
            </a:r>
            <a:r>
              <a:rPr lang="en-US" sz="1800" dirty="0" smtClean="0">
                <a:latin typeface="Verdana" pitchFamily="34" charset="0"/>
              </a:rPr>
              <a:t>86 784</a:t>
            </a:r>
            <a:r>
              <a:rPr lang="ru-RU" sz="1800" dirty="0" smtClean="0">
                <a:latin typeface="Verdana" pitchFamily="34" charset="0"/>
              </a:rPr>
              <a:t> лв</a:t>
            </a:r>
            <a:r>
              <a:rPr lang="ru-RU" sz="1800" dirty="0">
                <a:latin typeface="Verdana" pitchFamily="34" charset="0"/>
              </a:rPr>
              <a:t>. за осигуровки от работодател, което представлява </a:t>
            </a:r>
            <a:r>
              <a:rPr lang="bg-BG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9</a:t>
            </a:r>
            <a:r>
              <a:rPr lang="bg-BG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r>
              <a:rPr lang="en-US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8</a:t>
            </a:r>
            <a:r>
              <a:rPr lang="bg-BG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bg-BG" sz="1800" dirty="0">
                <a:latin typeface="Verdana" panose="020B0604030504040204" pitchFamily="34" charset="0"/>
                <a:ea typeface="Verdana" panose="020B0604030504040204" pitchFamily="34" charset="0"/>
              </a:rPr>
              <a:t>%</a:t>
            </a:r>
            <a:r>
              <a:rPr lang="ru-RU" sz="1800" dirty="0" smtClean="0">
                <a:latin typeface="Verdana" pitchFamily="34" charset="0"/>
              </a:rPr>
              <a:t> от </a:t>
            </a:r>
            <a:r>
              <a:rPr lang="ru-RU" sz="1800" dirty="0">
                <a:latin typeface="Verdana" pitchFamily="34" charset="0"/>
              </a:rPr>
              <a:t>разходите. </a:t>
            </a:r>
            <a:endParaRPr lang="bg-BG" sz="1800" dirty="0" smtClean="0">
              <a:latin typeface="Verdana" pitchFamily="34" charset="0"/>
            </a:endParaRPr>
          </a:p>
        </p:txBody>
      </p:sp>
      <p:sp>
        <p:nvSpPr>
          <p:cNvPr id="106499" name="Rectangle 2"/>
          <p:cNvSpPr>
            <a:spLocks noChangeArrowheads="1"/>
          </p:cNvSpPr>
          <p:nvPr/>
        </p:nvSpPr>
        <p:spPr bwMode="auto">
          <a:xfrm>
            <a:off x="539750" y="508764"/>
            <a:ext cx="81359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>
              <a:buFont typeface="Verdana" pitchFamily="34" charset="0"/>
              <a:buNone/>
            </a:pPr>
            <a:r>
              <a:rPr lang="bg-BG" sz="2000" b="1" dirty="0">
                <a:latin typeface="Verdana" pitchFamily="34" charset="0"/>
              </a:rPr>
              <a:t>8</a:t>
            </a:r>
            <a:r>
              <a:rPr lang="bg-BG" sz="2000" b="1" dirty="0" smtClean="0">
                <a:latin typeface="Verdana" pitchFamily="34" charset="0"/>
              </a:rPr>
              <a:t>. Финансова </a:t>
            </a:r>
            <a:r>
              <a:rPr lang="bg-BG" sz="2000" b="1" dirty="0">
                <a:latin typeface="Verdana" pitchFamily="34" charset="0"/>
              </a:rPr>
              <a:t>дейност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42</a:t>
            </a:fld>
            <a:endParaRPr lang="bg-BG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379541"/>
              </p:ext>
            </p:extLst>
          </p:nvPr>
        </p:nvGraphicFramePr>
        <p:xfrm>
          <a:off x="899592" y="1651047"/>
          <a:ext cx="6840760" cy="2880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20380">
                  <a:extLst>
                    <a:ext uri="{9D8B030D-6E8A-4147-A177-3AD203B41FA5}">
                      <a16:colId xmlns:a16="http://schemas.microsoft.com/office/drawing/2014/main" xmlns="" val="2285986690"/>
                    </a:ext>
                  </a:extLst>
                </a:gridCol>
                <a:gridCol w="3420380">
                  <a:extLst>
                    <a:ext uri="{9D8B030D-6E8A-4147-A177-3AD203B41FA5}">
                      <a16:colId xmlns:a16="http://schemas.microsoft.com/office/drawing/2014/main" xmlns="" val="471278777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Показатели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Отчет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3396869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Собствени приходи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bg-BG" dirty="0" smtClean="0"/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47 435</a:t>
                      </a:r>
                      <a:r>
                        <a:rPr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dirty="0" smtClean="0"/>
                        <a:t>лв.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5151367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Субсидия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bg-BG" dirty="0" smtClean="0"/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557 942 </a:t>
                      </a:r>
                      <a:r>
                        <a:rPr lang="bg-BG" baseline="0" dirty="0" smtClean="0"/>
                        <a:t>лв.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221126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Разходи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bg-BG" dirty="0" smtClean="0"/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690 293</a:t>
                      </a:r>
                      <a:r>
                        <a:rPr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dirty="0" smtClean="0"/>
                        <a:t> лв.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72719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Content Placeholder 2"/>
          <p:cNvSpPr>
            <a:spLocks noGrp="1"/>
          </p:cNvSpPr>
          <p:nvPr>
            <p:ph idx="4294967295"/>
          </p:nvPr>
        </p:nvSpPr>
        <p:spPr>
          <a:xfrm>
            <a:off x="431255" y="1020153"/>
            <a:ext cx="8352927" cy="4908550"/>
          </a:xfrm>
          <a:solidFill>
            <a:schemeClr val="bg2"/>
          </a:solidFill>
        </p:spPr>
        <p:txBody>
          <a:bodyPr/>
          <a:lstStyle/>
          <a:p>
            <a:pPr algn="just" eaLnBrk="1" hangingPunct="1">
              <a:buClrTx/>
              <a:buFont typeface="Wingdings" pitchFamily="2" charset="2"/>
              <a:buChar char="Ø"/>
            </a:pPr>
            <a:endParaRPr lang="bg-BG" sz="2400" smtClean="0">
              <a:latin typeface="Verdana" pitchFamily="34" charset="0"/>
            </a:endParaRPr>
          </a:p>
          <a:p>
            <a:pPr algn="just" eaLnBrk="1" hangingPunct="1">
              <a:buClrTx/>
              <a:buFont typeface="Wingdings" pitchFamily="2" charset="2"/>
              <a:buChar char="Ø"/>
            </a:pPr>
            <a:endParaRPr lang="bg-BG" sz="2400" smtClean="0">
              <a:latin typeface="Verdana" pitchFamily="34" charset="0"/>
            </a:endParaRPr>
          </a:p>
          <a:p>
            <a:pPr algn="just" eaLnBrk="1" hangingPunct="1"/>
            <a:endParaRPr lang="bg-BG" smtClean="0">
              <a:latin typeface="Verdana" pitchFamily="34" charset="0"/>
            </a:endParaRPr>
          </a:p>
        </p:txBody>
      </p:sp>
      <p:sp>
        <p:nvSpPr>
          <p:cNvPr id="112643" name="Rectangle 2"/>
          <p:cNvSpPr>
            <a:spLocks noChangeArrowheads="1"/>
          </p:cNvSpPr>
          <p:nvPr/>
        </p:nvSpPr>
        <p:spPr bwMode="auto">
          <a:xfrm>
            <a:off x="539750" y="508764"/>
            <a:ext cx="81359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>
              <a:buFont typeface="Verdana" pitchFamily="34" charset="0"/>
              <a:buNone/>
            </a:pPr>
            <a:r>
              <a:rPr lang="bg-BG" sz="2000" b="1" dirty="0">
                <a:latin typeface="Verdana" pitchFamily="34" charset="0"/>
              </a:rPr>
              <a:t>8</a:t>
            </a:r>
            <a:r>
              <a:rPr lang="bg-BG" sz="2000" b="1" dirty="0" smtClean="0">
                <a:latin typeface="Verdana" pitchFamily="34" charset="0"/>
              </a:rPr>
              <a:t>. Финансова </a:t>
            </a:r>
            <a:r>
              <a:rPr lang="bg-BG" sz="2000" b="1" dirty="0">
                <a:latin typeface="Verdana" pitchFamily="34" charset="0"/>
              </a:rPr>
              <a:t>дейност</a:t>
            </a:r>
          </a:p>
        </p:txBody>
      </p:sp>
      <p:graphicFrame>
        <p:nvGraphicFramePr>
          <p:cNvPr id="112739" name="Group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208815"/>
              </p:ext>
            </p:extLst>
          </p:nvPr>
        </p:nvGraphicFramePr>
        <p:xfrm>
          <a:off x="1043297" y="1484784"/>
          <a:ext cx="7128842" cy="3223895"/>
        </p:xfrm>
        <a:graphic>
          <a:graphicData uri="http://schemas.openxmlformats.org/drawingml/2006/table">
            <a:tbl>
              <a:tblPr/>
              <a:tblGrid>
                <a:gridCol w="34696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86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29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809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Финансиране по проекти 20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</a:t>
                      </a:r>
                      <a:r>
                        <a:rPr kumimoji="0" lang="bg-BG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г.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Показатели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Приходи 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Разходи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Международни проекти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bg-BG" sz="1800" cap="all" dirty="0">
                        <a:latin typeface="Verdana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bg-BG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19 025</a:t>
                      </a:r>
                      <a:r>
                        <a:rPr lang="bg-BG" sz="1800" cap="none" dirty="0" smtClean="0">
                          <a:latin typeface="Verdana" pitchFamily="34" charset="0"/>
                          <a:ea typeface="Times New Roman"/>
                          <a:cs typeface="Times New Roman"/>
                        </a:rPr>
                        <a:t>лв</a:t>
                      </a:r>
                      <a:r>
                        <a:rPr lang="bg-BG" sz="1800" cap="all" dirty="0" smtClean="0">
                          <a:latin typeface="Verdana" pitchFamily="34" charset="0"/>
                          <a:ea typeface="Times New Roman"/>
                          <a:cs typeface="Times New Roman"/>
                        </a:rPr>
                        <a:t>. </a:t>
                      </a:r>
                      <a:endParaRPr lang="bg-BG" sz="1800" cap="all" dirty="0">
                        <a:latin typeface="Verdana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g-BG" sz="1800" cap="none" dirty="0" smtClean="0">
                          <a:latin typeface="Verdana" pitchFamily="34" charset="0"/>
                          <a:ea typeface="Times New Roman"/>
                          <a:cs typeface="Times New Roman"/>
                        </a:rPr>
                        <a:t>Проекти с ЕС</a:t>
                      </a:r>
                      <a:r>
                        <a:rPr lang="bg-BG" sz="1800" cap="all" dirty="0" smtClean="0">
                          <a:latin typeface="Verdana" pitchFamily="34" charset="0"/>
                          <a:ea typeface="Times New Roman"/>
                          <a:cs typeface="Times New Roman"/>
                        </a:rPr>
                        <a:t> </a:t>
                      </a:r>
                      <a:endParaRPr lang="bg-BG" sz="1800" cap="all" dirty="0">
                        <a:latin typeface="Verdana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bg-BG" sz="1800" cap="all" dirty="0">
                        <a:latin typeface="Verdana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 smtClean="0">
                          <a:latin typeface="Verdana" pitchFamily="34" charset="0"/>
                          <a:ea typeface="Times New Roman"/>
                          <a:cs typeface="Times New Roman"/>
                        </a:rPr>
                        <a:t>29 953 </a:t>
                      </a:r>
                      <a:r>
                        <a:rPr lang="bg-BG" sz="1800" kern="1200" cap="none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Times New Roman"/>
                          <a:cs typeface="Times New Roman"/>
                        </a:rPr>
                        <a:t>лв</a:t>
                      </a:r>
                      <a:r>
                        <a:rPr lang="bg-BG" sz="1800" cap="all" dirty="0" smtClean="0">
                          <a:latin typeface="Verdana" pitchFamily="34" charset="0"/>
                          <a:ea typeface="Times New Roman"/>
                          <a:cs typeface="Times New Roman"/>
                        </a:rPr>
                        <a:t>.</a:t>
                      </a:r>
                      <a:endParaRPr lang="bg-BG" sz="1800" cap="all" dirty="0">
                        <a:latin typeface="Verdana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Проекти с МОН</a:t>
                      </a:r>
                      <a:endParaRPr kumimoji="0" lang="bg-BG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47 323 </a:t>
                      </a:r>
                      <a:r>
                        <a:rPr lang="bg-BG" sz="1800" kern="1200" cap="none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Times New Roman"/>
                          <a:cs typeface="Times New Roman"/>
                        </a:rPr>
                        <a:t>лв</a:t>
                      </a:r>
                      <a:r>
                        <a:rPr lang="bg-BG" sz="1800" cap="all" dirty="0" smtClean="0">
                          <a:latin typeface="Verdana" pitchFamily="34" charset="0"/>
                          <a:ea typeface="Times New Roman"/>
                          <a:cs typeface="Times New Roman"/>
                        </a:rPr>
                        <a:t>.</a:t>
                      </a:r>
                      <a:endParaRPr lang="bg-BG" sz="1800" cap="all" dirty="0">
                        <a:latin typeface="Verdana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bg-BG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49 610</a:t>
                      </a:r>
                      <a:r>
                        <a:rPr lang="bg-BG" sz="1800" cap="none" dirty="0" smtClean="0">
                          <a:latin typeface="Verdana" pitchFamily="34" charset="0"/>
                          <a:ea typeface="Times New Roman"/>
                          <a:cs typeface="Times New Roman"/>
                        </a:rPr>
                        <a:t>лв</a:t>
                      </a:r>
                      <a:r>
                        <a:rPr lang="bg-BG" sz="1800" cap="all" dirty="0" smtClean="0">
                          <a:latin typeface="Verdana" pitchFamily="34" charset="0"/>
                          <a:ea typeface="Times New Roman"/>
                          <a:cs typeface="Times New Roman"/>
                        </a:rPr>
                        <a:t>.</a:t>
                      </a:r>
                      <a:endParaRPr lang="bg-BG" sz="1800" cap="all" dirty="0">
                        <a:latin typeface="Verdana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43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1340768"/>
            <a:ext cx="8352928" cy="5051425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bg-BG" sz="20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bg-BG" sz="2000" b="1" dirty="0" smtClean="0">
                <a:latin typeface="Verdana" pitchFamily="34" charset="0"/>
              </a:rPr>
              <a:t>Проблеми: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bg-BG" sz="18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</a:pPr>
            <a:r>
              <a:rPr lang="bg-BG" sz="1800" dirty="0" smtClean="0">
                <a:latin typeface="Verdana" pitchFamily="34" charset="0"/>
              </a:rPr>
              <a:t>Извънредна пандемична обстановка във връзка с </a:t>
            </a:r>
            <a:r>
              <a:rPr lang="en-US" sz="1800" dirty="0" smtClean="0">
                <a:latin typeface="Verdana" pitchFamily="34" charset="0"/>
              </a:rPr>
              <a:t>COVID-19</a:t>
            </a:r>
            <a:r>
              <a:rPr lang="bg-BG" sz="1800" dirty="0" smtClean="0">
                <a:latin typeface="Verdana" pitchFamily="34" charset="0"/>
              </a:rPr>
              <a:t>, налагаща цялостна промяна на работния процес.</a:t>
            </a: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</a:pPr>
            <a:endParaRPr lang="bg-BG" sz="1800" dirty="0" smtClean="0">
              <a:latin typeface="Verdana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</a:pPr>
            <a:r>
              <a:rPr lang="bg-BG" sz="1800" dirty="0" smtClean="0">
                <a:latin typeface="Verdana" pitchFamily="34" charset="0"/>
              </a:rPr>
              <a:t>Недостатъчно добро равнище на работните заплати, водещо до демотивация и затрудняващо обновяването на персонала;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endParaRPr lang="bg-BG" sz="1800" dirty="0" smtClean="0">
              <a:latin typeface="Verdana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</a:pPr>
            <a:r>
              <a:rPr lang="bg-BG" sz="1800" dirty="0" smtClean="0">
                <a:latin typeface="Verdana" pitchFamily="34" charset="0"/>
              </a:rPr>
              <a:t>Влошена възрастова структура;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r>
              <a:rPr lang="bg-BG" sz="1800" dirty="0" smtClean="0">
                <a:latin typeface="Verdana" pitchFamily="34" charset="0"/>
              </a:rPr>
              <a:t> </a:t>
            </a: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</a:pPr>
            <a:r>
              <a:rPr lang="bg-BG" sz="1800" dirty="0" smtClean="0">
                <a:latin typeface="Verdana" pitchFamily="34" charset="0"/>
              </a:rPr>
              <a:t>Липса на достатъчно средства за поддръжка на техниката и софтуера;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endParaRPr lang="bg-BG" sz="1800" dirty="0" smtClean="0">
              <a:latin typeface="Verdana" pitchFamily="34" charset="0"/>
            </a:endParaRPr>
          </a:p>
          <a:p>
            <a:pPr algn="just" eaLnBrk="1" hangingPunct="1">
              <a:lnSpc>
                <a:spcPct val="110000"/>
              </a:lnSpc>
              <a:spcBef>
                <a:spcPts val="0"/>
              </a:spcBef>
              <a:buClrTx/>
            </a:pPr>
            <a:r>
              <a:rPr lang="bg-BG" sz="1800" dirty="0" smtClean="0">
                <a:latin typeface="Verdana" pitchFamily="34" charset="0"/>
              </a:rPr>
              <a:t>Липса на средства за капиталови разходи с цел подобряване условията на труд и цялостен ремонт на сградата</a:t>
            </a:r>
            <a:r>
              <a:rPr lang="ru-RU" sz="1800" dirty="0" smtClean="0">
                <a:latin typeface="Verdana" pitchFamily="34" charset="0"/>
              </a:rPr>
              <a:t>.</a:t>
            </a:r>
            <a:endParaRPr lang="ru-RU" sz="1800" dirty="0">
              <a:latin typeface="Verdana" pitchFamily="34" charset="0"/>
            </a:endParaRPr>
          </a:p>
          <a:p>
            <a:pPr marL="0" indent="0" algn="just" eaLnBrk="1" hangingPunct="1">
              <a:lnSpc>
                <a:spcPct val="110000"/>
              </a:lnSpc>
              <a:spcBef>
                <a:spcPts val="0"/>
              </a:spcBef>
              <a:buClrTx/>
              <a:buNone/>
            </a:pPr>
            <a:endParaRPr lang="bg-BG" sz="1800" dirty="0" smtClean="0">
              <a:latin typeface="Verdana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bg-BG" sz="26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bg-BG" sz="2100" dirty="0" smtClean="0">
              <a:latin typeface="Verdana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bg-BG" sz="2100" dirty="0" smtClean="0">
                <a:latin typeface="Verdana" pitchFamily="34" charset="0"/>
              </a:rPr>
              <a:t>	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bg-BG" sz="2400" b="1" dirty="0" smtClean="0">
              <a:latin typeface="Verdana" pitchFamily="34" charset="0"/>
            </a:endParaRPr>
          </a:p>
        </p:txBody>
      </p:sp>
      <p:sp>
        <p:nvSpPr>
          <p:cNvPr id="113667" name="Rectangle 1"/>
          <p:cNvSpPr>
            <a:spLocks noChangeArrowheads="1"/>
          </p:cNvSpPr>
          <p:nvPr/>
        </p:nvSpPr>
        <p:spPr bwMode="auto">
          <a:xfrm>
            <a:off x="468313" y="796101"/>
            <a:ext cx="8207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/>
            <a:r>
              <a:rPr lang="bg-BG" sz="2000" b="1" dirty="0">
                <a:latin typeface="Verdana" pitchFamily="34" charset="0"/>
                <a:cs typeface="Times New Roman" pitchFamily="18" charset="0"/>
              </a:rPr>
              <a:t>9</a:t>
            </a:r>
            <a:r>
              <a:rPr lang="bg-BG" sz="2000" b="1" dirty="0" smtClean="0">
                <a:latin typeface="Verdana" pitchFamily="34" charset="0"/>
                <a:cs typeface="Times New Roman" pitchFamily="18" charset="0"/>
              </a:rPr>
              <a:t>. Проблеми и насоки за </a:t>
            </a:r>
            <a:r>
              <a:rPr lang="bg-BG" sz="2000" b="1" dirty="0">
                <a:latin typeface="Verdana" pitchFamily="34" charset="0"/>
                <a:cs typeface="Times New Roman" pitchFamily="18" charset="0"/>
              </a:rPr>
              <a:t>развитие на Института </a:t>
            </a:r>
            <a:endParaRPr lang="bg-BG" sz="2000" dirty="0">
              <a:latin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44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288" y="1412875"/>
            <a:ext cx="8424862" cy="5051425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bg-BG" sz="2100" b="1" dirty="0" smtClean="0">
                <a:latin typeface="Verdana" pitchFamily="34" charset="0"/>
              </a:rPr>
              <a:t>	Насоки: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bg-BG" sz="2100" b="1" dirty="0" smtClean="0">
              <a:latin typeface="Verdana" pitchFamily="34" charset="0"/>
            </a:endParaRPr>
          </a:p>
          <a:p>
            <a:pPr lvl="0" algn="just">
              <a:buClrTx/>
            </a:pPr>
            <a:r>
              <a:rPr lang="bg-BG" sz="1800" dirty="0" smtClean="0">
                <a:latin typeface="Verdana" pitchFamily="34" charset="0"/>
              </a:rPr>
              <a:t>Подобряване на финансовото състояние и заплащането на труда;</a:t>
            </a:r>
          </a:p>
          <a:p>
            <a:pPr marL="0" lvl="0" indent="0" algn="just">
              <a:buClrTx/>
              <a:buNone/>
            </a:pPr>
            <a:endParaRPr lang="bg-BG" sz="1800" dirty="0" smtClean="0">
              <a:latin typeface="Verdana" pitchFamily="34" charset="0"/>
            </a:endParaRPr>
          </a:p>
          <a:p>
            <a:pPr lvl="0" algn="just">
              <a:buClrTx/>
            </a:pPr>
            <a:r>
              <a:rPr lang="bg-BG" sz="1800" dirty="0" smtClean="0">
                <a:latin typeface="Verdana" pitchFamily="34" charset="0"/>
              </a:rPr>
              <a:t>Развитие на човешките ресурси и кадровия научен потенциал с цел подобряване на възрастовата структура;</a:t>
            </a:r>
          </a:p>
          <a:p>
            <a:pPr marL="0" lvl="0" indent="0" algn="just">
              <a:buClrTx/>
              <a:buNone/>
            </a:pPr>
            <a:r>
              <a:rPr lang="bg-BG" sz="1800" dirty="0" smtClean="0">
                <a:latin typeface="Verdana" pitchFamily="34" charset="0"/>
              </a:rPr>
              <a:t> </a:t>
            </a:r>
          </a:p>
          <a:p>
            <a:pPr lvl="0" algn="just">
              <a:buClrTx/>
            </a:pPr>
            <a:r>
              <a:rPr lang="bg-BG" sz="1800" dirty="0" smtClean="0">
                <a:latin typeface="Verdana" pitchFamily="34" charset="0"/>
              </a:rPr>
              <a:t>По-нататъшно подобряване на материално-техническата база;</a:t>
            </a:r>
          </a:p>
          <a:p>
            <a:pPr marL="0" lvl="0" indent="0" algn="just">
              <a:buClrTx/>
              <a:buNone/>
            </a:pPr>
            <a:endParaRPr lang="bg-BG" sz="1800" dirty="0" smtClean="0">
              <a:latin typeface="Verdana" pitchFamily="34" charset="0"/>
            </a:endParaRPr>
          </a:p>
          <a:p>
            <a:pPr lvl="0" algn="just">
              <a:buClrTx/>
            </a:pPr>
            <a:r>
              <a:rPr lang="bg-BG" sz="1800" dirty="0" smtClean="0">
                <a:latin typeface="Verdana" pitchFamily="34" charset="0"/>
              </a:rPr>
              <a:t>Утвърждаване на докторски програми и включване на ИАИ в съвместни академични програми (бакалавърски и магистърски);</a:t>
            </a:r>
          </a:p>
          <a:p>
            <a:pPr marL="0" lvl="0" indent="0" algn="just">
              <a:buClrTx/>
              <a:buNone/>
            </a:pPr>
            <a:endParaRPr lang="bg-BG" sz="1800" dirty="0" smtClean="0">
              <a:latin typeface="Verdana" pitchFamily="34" charset="0"/>
            </a:endParaRPr>
          </a:p>
          <a:p>
            <a:pPr lvl="0" algn="just">
              <a:buClrTx/>
            </a:pPr>
            <a:r>
              <a:rPr lang="bg-BG" sz="1800" dirty="0" smtClean="0">
                <a:latin typeface="Verdana" pitchFamily="34" charset="0"/>
              </a:rPr>
              <a:t>Разширяване на външни партньорства с други институции;</a:t>
            </a:r>
          </a:p>
          <a:p>
            <a:pPr marL="0" lvl="0" indent="0" algn="just">
              <a:buClrTx/>
              <a:buNone/>
            </a:pPr>
            <a:endParaRPr lang="bg-BG" sz="1800" dirty="0" smtClean="0">
              <a:latin typeface="Verdana" pitchFamily="34" charset="0"/>
            </a:endParaRPr>
          </a:p>
          <a:p>
            <a:pPr lvl="0" algn="just">
              <a:buClrTx/>
            </a:pPr>
            <a:r>
              <a:rPr lang="bg-BG" sz="1800" dirty="0" smtClean="0">
                <a:latin typeface="Verdana" pitchFamily="34" charset="0"/>
              </a:rPr>
              <a:t>Продължаване на усилията за кандидатстване по национални и международни изследователски проекти</a:t>
            </a:r>
            <a:r>
              <a:rPr lang="ru-RU" sz="1800" dirty="0" smtClean="0">
                <a:latin typeface="Verdana" pitchFamily="34" charset="0"/>
              </a:rPr>
              <a:t>. </a:t>
            </a:r>
            <a:endParaRPr lang="ru-RU" sz="1800" dirty="0">
              <a:latin typeface="Verdana" pitchFamily="34" charset="0"/>
            </a:endParaRPr>
          </a:p>
          <a:p>
            <a:pPr marL="0" indent="0">
              <a:buClrTx/>
              <a:buNone/>
            </a:pPr>
            <a:endParaRPr lang="bg-BG" sz="1800" dirty="0">
              <a:latin typeface="Verdana" pitchFamily="34" charset="0"/>
            </a:endParaRPr>
          </a:p>
        </p:txBody>
      </p:sp>
      <p:sp>
        <p:nvSpPr>
          <p:cNvPr id="113667" name="Rectangle 1"/>
          <p:cNvSpPr>
            <a:spLocks noChangeArrowheads="1"/>
          </p:cNvSpPr>
          <p:nvPr/>
        </p:nvSpPr>
        <p:spPr bwMode="auto">
          <a:xfrm>
            <a:off x="468313" y="796101"/>
            <a:ext cx="8207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/>
            <a:r>
              <a:rPr lang="bg-BG" sz="2000" b="1" dirty="0">
                <a:latin typeface="Verdana" pitchFamily="34" charset="0"/>
                <a:cs typeface="Times New Roman" pitchFamily="18" charset="0"/>
              </a:rPr>
              <a:t>9</a:t>
            </a:r>
            <a:r>
              <a:rPr lang="bg-BG" sz="2000" b="1" dirty="0" smtClean="0">
                <a:latin typeface="Verdana" pitchFamily="34" charset="0"/>
                <a:cs typeface="Times New Roman" pitchFamily="18" charset="0"/>
              </a:rPr>
              <a:t>. Проблеми и насоки за </a:t>
            </a:r>
            <a:r>
              <a:rPr lang="bg-BG" sz="2000" b="1" dirty="0">
                <a:latin typeface="Verdana" pitchFamily="34" charset="0"/>
                <a:cs typeface="Times New Roman" pitchFamily="18" charset="0"/>
              </a:rPr>
              <a:t>развитие на Института </a:t>
            </a:r>
            <a:endParaRPr lang="bg-BG" sz="2000" dirty="0">
              <a:latin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45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2780928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dirty="0" smtClean="0">
                <a:latin typeface="Verdana" pitchFamily="34" charset="0"/>
              </a:rPr>
              <a:t>БЛАГОДАРЯ ЗА ВНИМАНИЕТО!</a:t>
            </a:r>
            <a:endParaRPr lang="bg-BG" sz="2800" dirty="0">
              <a:latin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B05FE6-A4FA-428A-9638-60D023B123C5}" type="slidenum">
              <a:rPr lang="bg-BG" smtClean="0"/>
              <a:pPr>
                <a:defRPr/>
              </a:pPr>
              <a:t>46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/>
          </p:cNvSpPr>
          <p:nvPr>
            <p:ph type="title" idx="4294967295"/>
          </p:nvPr>
        </p:nvSpPr>
        <p:spPr bwMode="auto">
          <a:xfrm>
            <a:off x="539750" y="5013325"/>
            <a:ext cx="8183563" cy="105092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dirty="0" smtClean="0">
              <a:effectLst/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1412776"/>
            <a:ext cx="8424936" cy="5112568"/>
          </a:xfrm>
          <a:solidFill>
            <a:schemeClr val="bg2"/>
          </a:solidFill>
        </p:spPr>
        <p:txBody>
          <a:bodyPr>
            <a:normAutofit fontScale="62500" lnSpcReduction="20000"/>
          </a:bodyPr>
          <a:lstStyle/>
          <a:p>
            <a:pPr marL="0" indent="0" algn="just" eaLnBrk="1" hangingPunct="1">
              <a:spcBef>
                <a:spcPts val="0"/>
              </a:spcBef>
              <a:buClr>
                <a:schemeClr val="tx1"/>
              </a:buClr>
              <a:buNone/>
            </a:pPr>
            <a:endParaRPr lang="bg-BG" sz="2000" b="1" dirty="0" smtClean="0">
              <a:latin typeface="Verdana" pitchFamily="34" charset="0"/>
              <a:cs typeface="Arial" charset="0"/>
            </a:endParaRPr>
          </a:p>
          <a:p>
            <a:pPr marL="0" indent="0" algn="ctr" eaLnBrk="1" hangingPunct="1">
              <a:spcBef>
                <a:spcPts val="0"/>
              </a:spcBef>
              <a:buClr>
                <a:schemeClr val="tx1"/>
              </a:buClr>
              <a:buNone/>
            </a:pPr>
            <a:r>
              <a:rPr lang="bg-BG" sz="2900" b="1" dirty="0" smtClean="0">
                <a:latin typeface="Verdana" pitchFamily="34" charset="0"/>
                <a:cs typeface="Arial" charset="0"/>
              </a:rPr>
              <a:t>Иновационни </a:t>
            </a:r>
            <a:r>
              <a:rPr lang="bg-BG" sz="2900" b="1" dirty="0">
                <a:latin typeface="Verdana" pitchFamily="34" charset="0"/>
                <a:cs typeface="Arial" charset="0"/>
              </a:rPr>
              <a:t>модели за повишаване на конкурентоспособността на земеделските стопанства в </a:t>
            </a:r>
            <a:r>
              <a:rPr lang="bg-BG" sz="2900" b="1" dirty="0" smtClean="0">
                <a:latin typeface="Verdana" pitchFamily="34" charset="0"/>
                <a:cs typeface="Arial" charset="0"/>
              </a:rPr>
              <a:t>България /АГРОИН/</a:t>
            </a:r>
          </a:p>
          <a:p>
            <a:pPr marL="0" indent="0" algn="just" eaLnBrk="1" hangingPunct="1">
              <a:spcBef>
                <a:spcPts val="0"/>
              </a:spcBef>
              <a:buClr>
                <a:schemeClr val="tx1"/>
              </a:buClr>
              <a:buNone/>
            </a:pPr>
            <a:endParaRPr lang="en-US" sz="2600" b="1" dirty="0">
              <a:latin typeface="Verdana" pitchFamily="34" charset="0"/>
              <a:cs typeface="Arial" charset="0"/>
            </a:endParaRPr>
          </a:p>
          <a:p>
            <a:pPr marL="354013" indent="-354013" algn="just" eaLnBrk="1" hangingPunct="1">
              <a:lnSpc>
                <a:spcPct val="17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bg-BG" sz="2300" dirty="0" smtClean="0">
                <a:latin typeface="Verdana" pitchFamily="34" charset="0"/>
                <a:cs typeface="Arial" charset="0"/>
              </a:rPr>
              <a:t>	Договор </a:t>
            </a:r>
            <a:r>
              <a:rPr lang="en-US" sz="2300" dirty="0">
                <a:latin typeface="Verdana" pitchFamily="34" charset="0"/>
                <a:cs typeface="Arial" charset="0"/>
              </a:rPr>
              <a:t>ДН </a:t>
            </a:r>
            <a:r>
              <a:rPr lang="bg-BG" sz="2300" dirty="0">
                <a:latin typeface="Verdana" pitchFamily="34" charset="0"/>
                <a:cs typeface="Arial" charset="0"/>
              </a:rPr>
              <a:t>15</a:t>
            </a:r>
            <a:r>
              <a:rPr lang="en-US" sz="2300" dirty="0">
                <a:latin typeface="Verdana" pitchFamily="34" charset="0"/>
                <a:cs typeface="Arial" charset="0"/>
              </a:rPr>
              <a:t>/</a:t>
            </a:r>
            <a:r>
              <a:rPr lang="bg-BG" sz="2300" dirty="0">
                <a:latin typeface="Verdana" pitchFamily="34" charset="0"/>
                <a:cs typeface="Arial" charset="0"/>
              </a:rPr>
              <a:t>11</a:t>
            </a:r>
            <a:r>
              <a:rPr lang="en-US" sz="2300" dirty="0">
                <a:latin typeface="Verdana" pitchFamily="34" charset="0"/>
                <a:cs typeface="Arial" charset="0"/>
              </a:rPr>
              <a:t> от 1</a:t>
            </a:r>
            <a:r>
              <a:rPr lang="bg-BG" sz="2300" dirty="0">
                <a:latin typeface="Verdana" pitchFamily="34" charset="0"/>
                <a:cs typeface="Arial" charset="0"/>
              </a:rPr>
              <a:t>8</a:t>
            </a:r>
            <a:r>
              <a:rPr lang="en-US" sz="2300" dirty="0">
                <a:latin typeface="Verdana" pitchFamily="34" charset="0"/>
                <a:cs typeface="Arial" charset="0"/>
              </a:rPr>
              <a:t>.12.201</a:t>
            </a:r>
            <a:r>
              <a:rPr lang="bg-BG" sz="2300" dirty="0">
                <a:latin typeface="Verdana" pitchFamily="34" charset="0"/>
                <a:cs typeface="Arial" charset="0"/>
              </a:rPr>
              <a:t>7</a:t>
            </a:r>
            <a:r>
              <a:rPr lang="en-US" sz="2300" dirty="0">
                <a:latin typeface="Verdana" pitchFamily="34" charset="0"/>
                <a:cs typeface="Arial" charset="0"/>
              </a:rPr>
              <a:t> г.</a:t>
            </a:r>
            <a:endParaRPr lang="bg-BG" sz="2300" dirty="0">
              <a:latin typeface="Verdana" pitchFamily="34" charset="0"/>
              <a:cs typeface="Arial" charset="0"/>
            </a:endParaRPr>
          </a:p>
          <a:p>
            <a:pPr marL="358775" indent="-358775" algn="just" eaLnBrk="1" hangingPunct="1">
              <a:lnSpc>
                <a:spcPct val="17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bg-BG" sz="2300" b="1" dirty="0">
                <a:latin typeface="Verdana" pitchFamily="34" charset="0"/>
                <a:cs typeface="Arial" charset="0"/>
              </a:rPr>
              <a:t>	</a:t>
            </a:r>
            <a:r>
              <a:rPr lang="bg-BG" sz="2300" b="1" dirty="0" smtClean="0">
                <a:latin typeface="Verdana" pitchFamily="34" charset="0"/>
                <a:cs typeface="Arial" charset="0"/>
              </a:rPr>
              <a:t>Ръководител</a:t>
            </a:r>
            <a:r>
              <a:rPr lang="bg-BG" sz="2300" b="1" dirty="0">
                <a:latin typeface="Verdana" pitchFamily="34" charset="0"/>
                <a:cs typeface="Arial" charset="0"/>
              </a:rPr>
              <a:t>: проф. д-р Нина Котева</a:t>
            </a:r>
          </a:p>
          <a:p>
            <a:pPr marL="358775" lvl="2" indent="-358775" algn="just" eaLnBrk="1" hangingPunct="1">
              <a:lnSpc>
                <a:spcPct val="170000"/>
              </a:lnSpc>
              <a:spcBef>
                <a:spcPts val="0"/>
              </a:spcBef>
              <a:buClr>
                <a:schemeClr val="tx1"/>
              </a:buClr>
              <a:buSzPct val="80000"/>
              <a:buNone/>
            </a:pPr>
            <a:r>
              <a:rPr lang="bg-BG" sz="2300" b="1" dirty="0" smtClean="0">
                <a:latin typeface="Verdana" pitchFamily="34" charset="0"/>
                <a:cs typeface="Arial" charset="0"/>
              </a:rPr>
              <a:t>	Колектив</a:t>
            </a:r>
            <a:r>
              <a:rPr lang="bg-BG" sz="2300" b="1" dirty="0">
                <a:latin typeface="Verdana" pitchFamily="34" charset="0"/>
                <a:cs typeface="Arial" charset="0"/>
              </a:rPr>
              <a:t>: </a:t>
            </a:r>
            <a:r>
              <a:rPr lang="bg-BG" sz="2300" dirty="0" smtClean="0">
                <a:latin typeface="Verdana" pitchFamily="34" charset="0"/>
                <a:cs typeface="Arial" charset="0"/>
              </a:rPr>
              <a:t>ИАИ - БО, </a:t>
            </a:r>
            <a:r>
              <a:rPr lang="bg-BG" sz="2300" dirty="0">
                <a:latin typeface="Verdana" pitchFamily="34" charset="0"/>
                <a:cs typeface="Arial" charset="0"/>
              </a:rPr>
              <a:t>АУ - Пловдив, </a:t>
            </a:r>
            <a:r>
              <a:rPr lang="bg-BG" sz="2300" dirty="0" smtClean="0">
                <a:latin typeface="Verdana" pitchFamily="34" charset="0"/>
                <a:cs typeface="Arial" charset="0"/>
              </a:rPr>
              <a:t>НБУ</a:t>
            </a:r>
          </a:p>
          <a:p>
            <a:pPr marL="358775" lvl="2" indent="-358775" algn="just" eaLnBrk="1" hangingPunct="1">
              <a:spcBef>
                <a:spcPts val="0"/>
              </a:spcBef>
              <a:buClr>
                <a:schemeClr val="tx1"/>
              </a:buClr>
              <a:buSzPct val="80000"/>
              <a:buNone/>
            </a:pPr>
            <a:endParaRPr lang="bg-BG" sz="2300" dirty="0">
              <a:latin typeface="Verdana" pitchFamily="34" charset="0"/>
              <a:cs typeface="Arial" charset="0"/>
            </a:endParaRPr>
          </a:p>
          <a:p>
            <a:pPr marL="354013" lvl="2" indent="-354013" algn="just" eaLnBrk="1" hangingPunct="1">
              <a:spcBef>
                <a:spcPts val="0"/>
              </a:spcBef>
              <a:buClr>
                <a:schemeClr val="tx1"/>
              </a:buClr>
              <a:buSzPct val="80000"/>
              <a:buNone/>
            </a:pPr>
            <a:endParaRPr lang="bg-BG" sz="2300" dirty="0" smtClean="0">
              <a:latin typeface="Verdana" pitchFamily="34" charset="0"/>
            </a:endParaRPr>
          </a:p>
          <a:p>
            <a:pPr marL="0" indent="0" algn="ctr" eaLnBrk="1" hangingPunct="1">
              <a:spcBef>
                <a:spcPts val="0"/>
              </a:spcBef>
              <a:buClr>
                <a:schemeClr val="tx1"/>
              </a:buClr>
              <a:buNone/>
            </a:pPr>
            <a:r>
              <a:rPr lang="bg-BG" sz="2900" b="1" dirty="0">
                <a:latin typeface="Verdana" pitchFamily="34" charset="0"/>
                <a:cs typeface="Arial" charset="0"/>
              </a:rPr>
              <a:t>Теоретични модели за развитие на дигиталното </a:t>
            </a:r>
            <a:r>
              <a:rPr lang="bg-BG" sz="2900" b="1" dirty="0" smtClean="0">
                <a:latin typeface="Verdana" pitchFamily="34" charset="0"/>
                <a:cs typeface="Arial" charset="0"/>
              </a:rPr>
              <a:t>земеделие /ДИАГРО/</a:t>
            </a:r>
            <a:endParaRPr lang="bg-BG" sz="2900" b="1" dirty="0">
              <a:latin typeface="Verdana" pitchFamily="34" charset="0"/>
              <a:cs typeface="Arial" charset="0"/>
            </a:endParaRPr>
          </a:p>
          <a:p>
            <a:pPr marL="0" lvl="2" indent="0" algn="just" eaLnBrk="1" hangingPunct="1">
              <a:spcBef>
                <a:spcPts val="0"/>
              </a:spcBef>
              <a:buClr>
                <a:schemeClr val="tx1"/>
              </a:buClr>
              <a:buSzPct val="80000"/>
              <a:buNone/>
            </a:pPr>
            <a:endParaRPr lang="bg-BG" sz="2300" b="1" dirty="0" smtClean="0">
              <a:latin typeface="Verdana" pitchFamily="34" charset="0"/>
              <a:cs typeface="Arial" charset="0"/>
            </a:endParaRPr>
          </a:p>
          <a:p>
            <a:pPr marL="0" indent="404813" algn="just" eaLnBrk="1" hangingPunct="1">
              <a:lnSpc>
                <a:spcPct val="17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bg-BG" sz="2300" dirty="0" smtClean="0">
                <a:latin typeface="Verdana" pitchFamily="34" charset="0"/>
                <a:cs typeface="Arial" charset="0"/>
              </a:rPr>
              <a:t>Договор </a:t>
            </a:r>
            <a:r>
              <a:rPr lang="bg-BG" sz="2300" dirty="0">
                <a:latin typeface="Verdana" pitchFamily="34" charset="0"/>
                <a:cs typeface="Arial" charset="0"/>
              </a:rPr>
              <a:t>№ Н26/5 от 31.08.2018 г. </a:t>
            </a:r>
            <a:endParaRPr lang="en-US" sz="2300" dirty="0">
              <a:latin typeface="Verdana" pitchFamily="34" charset="0"/>
              <a:cs typeface="Arial" charset="0"/>
            </a:endParaRPr>
          </a:p>
          <a:p>
            <a:pPr marL="0" indent="404813" algn="just" eaLnBrk="1" hangingPunct="1">
              <a:lnSpc>
                <a:spcPct val="17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bg-BG" sz="2300" b="1" dirty="0" smtClean="0">
                <a:latin typeface="Verdana" pitchFamily="34" charset="0"/>
                <a:cs typeface="Arial" charset="0"/>
              </a:rPr>
              <a:t>Ръководител</a:t>
            </a:r>
            <a:r>
              <a:rPr lang="bg-BG" sz="2300" b="1" dirty="0">
                <a:latin typeface="Verdana" pitchFamily="34" charset="0"/>
                <a:cs typeface="Arial" charset="0"/>
              </a:rPr>
              <a:t>: проф. д-р Димитър Николов</a:t>
            </a:r>
          </a:p>
          <a:p>
            <a:pPr marL="0" lvl="2" indent="404813" algn="just" eaLnBrk="1" hangingPunct="1">
              <a:lnSpc>
                <a:spcPct val="170000"/>
              </a:lnSpc>
              <a:spcBef>
                <a:spcPts val="0"/>
              </a:spcBef>
              <a:buClr>
                <a:schemeClr val="tx1"/>
              </a:buClr>
              <a:buSzPct val="80000"/>
              <a:buNone/>
            </a:pPr>
            <a:r>
              <a:rPr lang="bg-BG" sz="2300" b="1" dirty="0" smtClean="0">
                <a:latin typeface="Verdana" pitchFamily="34" charset="0"/>
                <a:cs typeface="Arial" charset="0"/>
              </a:rPr>
              <a:t>Колектив</a:t>
            </a:r>
            <a:r>
              <a:rPr lang="bg-BG" sz="2300" b="1" dirty="0">
                <a:latin typeface="Verdana" pitchFamily="34" charset="0"/>
                <a:cs typeface="Arial" charset="0"/>
              </a:rPr>
              <a:t>:</a:t>
            </a:r>
            <a:r>
              <a:rPr lang="bg-BG" sz="2300" dirty="0">
                <a:latin typeface="Verdana" pitchFamily="34" charset="0"/>
                <a:cs typeface="Arial" charset="0"/>
              </a:rPr>
              <a:t> ИАИ - БО, АУ - Пловдив, НБУ, ИЖН - Костинброд</a:t>
            </a:r>
          </a:p>
          <a:p>
            <a:pPr marL="0" indent="0">
              <a:buNone/>
            </a:pPr>
            <a:endParaRPr lang="en-US" dirty="0"/>
          </a:p>
          <a:p>
            <a:pPr marL="354013" lvl="2" indent="-354013" algn="just" eaLnBrk="1" hangingPunct="1">
              <a:spcBef>
                <a:spcPts val="0"/>
              </a:spcBef>
              <a:buClr>
                <a:schemeClr val="tx1"/>
              </a:buClr>
              <a:buSzPct val="80000"/>
              <a:buNone/>
            </a:pPr>
            <a:endParaRPr lang="bg-BG" sz="1800" b="1" dirty="0" smtClean="0">
              <a:latin typeface="Verdana" pitchFamily="34" charset="0"/>
            </a:endParaRPr>
          </a:p>
          <a:p>
            <a:pPr>
              <a:buNone/>
            </a:pPr>
            <a:r>
              <a:rPr lang="bg-BG" sz="1800" dirty="0" smtClean="0">
                <a:latin typeface="Verdana" pitchFamily="34" charset="0"/>
              </a:rPr>
              <a:t>	</a:t>
            </a:r>
            <a:endParaRPr lang="bg-BG" sz="1800" dirty="0" smtClean="0">
              <a:latin typeface="Verdana" pitchFamily="34" charset="0"/>
              <a:cs typeface="Arial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332656"/>
            <a:ext cx="7772400" cy="936104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36575" indent="-536575" fontAlgn="auto">
              <a:spcAft>
                <a:spcPts val="0"/>
              </a:spcAft>
              <a:defRPr/>
            </a:pPr>
            <a:endParaRPr lang="bg-BG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Candara" pitchFamily="34" charset="0"/>
              <a:ea typeface="+mj-ea"/>
              <a:cs typeface="Arial" charset="0"/>
            </a:endParaRPr>
          </a:p>
          <a:p>
            <a:pPr marL="536575" indent="-536575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bg-BG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Научно-изследователска дейност</a:t>
            </a:r>
          </a:p>
          <a:p>
            <a:pPr marL="1050925" indent="-514350" fontAlgn="auto">
              <a:spcAft>
                <a:spcPts val="0"/>
              </a:spcAft>
              <a:defRPr/>
            </a:pPr>
            <a:r>
              <a:rPr lang="bg-BG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Проекти към МОН</a:t>
            </a:r>
            <a:endParaRPr lang="bg-BG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Verdana" pitchFamily="34" charset="0"/>
              <a:ea typeface="+mj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5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/>
          </p:cNvSpPr>
          <p:nvPr>
            <p:ph type="title" idx="4294967295"/>
          </p:nvPr>
        </p:nvSpPr>
        <p:spPr bwMode="auto">
          <a:xfrm>
            <a:off x="539750" y="5013325"/>
            <a:ext cx="8183563" cy="105092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dirty="0" smtClean="0">
              <a:effectLst/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1412776"/>
            <a:ext cx="8424936" cy="5112568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0" indent="0" algn="ctr" eaLnBrk="1" hangingPunct="1">
              <a:spcBef>
                <a:spcPts val="0"/>
              </a:spcBef>
              <a:buClr>
                <a:schemeClr val="tx1"/>
              </a:buClr>
              <a:buNone/>
            </a:pPr>
            <a:r>
              <a:rPr lang="bg-BG" sz="1800" b="1" dirty="0" smtClean="0">
                <a:latin typeface="Verdana" pitchFamily="34" charset="0"/>
                <a:cs typeface="Arial" charset="0"/>
              </a:rPr>
              <a:t>Поземлени отношения и Европейска политика: синергия и перспективи за българското земделие </a:t>
            </a:r>
            <a:r>
              <a:rPr lang="en-US" sz="1800" b="1" dirty="0" smtClean="0">
                <a:latin typeface="Verdana" pitchFamily="34" charset="0"/>
                <a:cs typeface="Arial" charset="0"/>
              </a:rPr>
              <a:t>/</a:t>
            </a:r>
            <a:r>
              <a:rPr lang="bg-BG" sz="1800" b="1" dirty="0" smtClean="0">
                <a:latin typeface="Verdana" pitchFamily="34" charset="0"/>
                <a:cs typeface="Arial" charset="0"/>
              </a:rPr>
              <a:t>ПОЗЕСИН</a:t>
            </a:r>
            <a:r>
              <a:rPr lang="en-US" sz="1800" b="1" dirty="0" smtClean="0">
                <a:latin typeface="Verdana" pitchFamily="34" charset="0"/>
                <a:cs typeface="Arial" charset="0"/>
              </a:rPr>
              <a:t>/</a:t>
            </a:r>
            <a:endParaRPr lang="en-US" sz="1800" dirty="0" smtClean="0">
              <a:latin typeface="Verdana" pitchFamily="34" charset="0"/>
              <a:cs typeface="Arial" charset="0"/>
            </a:endParaRPr>
          </a:p>
          <a:p>
            <a:pPr marL="0" indent="0" algn="just" eaLnBrk="1" hangingPunct="1">
              <a:spcBef>
                <a:spcPts val="0"/>
              </a:spcBef>
              <a:buClr>
                <a:schemeClr val="tx1"/>
              </a:buClr>
              <a:buNone/>
            </a:pPr>
            <a:endParaRPr lang="en-US" sz="1800" b="1" dirty="0" smtClean="0">
              <a:latin typeface="Verdana" pitchFamily="34" charset="0"/>
              <a:cs typeface="Arial" charset="0"/>
            </a:endParaRPr>
          </a:p>
          <a:p>
            <a:pPr marL="354013" indent="-354013" algn="just" eaLnBrk="1" hangingPunct="1">
              <a:spcBef>
                <a:spcPts val="0"/>
              </a:spcBef>
              <a:buClr>
                <a:schemeClr val="tx1"/>
              </a:buClr>
              <a:buNone/>
            </a:pPr>
            <a:r>
              <a:rPr lang="bg-BG" sz="1400" dirty="0" smtClean="0">
                <a:latin typeface="Verdana" pitchFamily="34" charset="0"/>
                <a:cs typeface="Arial" charset="0"/>
              </a:rPr>
              <a:t>	</a:t>
            </a:r>
            <a:r>
              <a:rPr lang="bg-BG" sz="1500" dirty="0" smtClean="0">
                <a:latin typeface="Verdana" pitchFamily="34" charset="0"/>
                <a:cs typeface="Arial" charset="0"/>
              </a:rPr>
              <a:t>Договор</a:t>
            </a:r>
            <a:r>
              <a:rPr lang="en-US" sz="1500" dirty="0" smtClean="0">
                <a:latin typeface="Verdana" pitchFamily="34" charset="0"/>
                <a:cs typeface="Arial" charset="0"/>
              </a:rPr>
              <a:t> </a:t>
            </a:r>
            <a:r>
              <a:rPr lang="bg-BG" sz="1500" dirty="0" smtClean="0">
                <a:latin typeface="Verdana" pitchFamily="34" charset="0"/>
                <a:cs typeface="Arial" charset="0"/>
              </a:rPr>
              <a:t>КП - 06-Н35/2 от 18.12.2019</a:t>
            </a:r>
            <a:endParaRPr lang="en-US" sz="1500" dirty="0" smtClean="0">
              <a:latin typeface="Verdana" pitchFamily="34" charset="0"/>
              <a:cs typeface="Arial" charset="0"/>
            </a:endParaRPr>
          </a:p>
          <a:p>
            <a:pPr marL="358775" indent="-358775" algn="just" eaLnBrk="1" hangingPunct="1">
              <a:spcBef>
                <a:spcPts val="0"/>
              </a:spcBef>
              <a:buClr>
                <a:schemeClr val="tx1"/>
              </a:buClr>
              <a:buNone/>
            </a:pPr>
            <a:r>
              <a:rPr lang="bg-BG" sz="1500" b="1" dirty="0" smtClean="0">
                <a:latin typeface="Verdana" pitchFamily="34" charset="0"/>
                <a:cs typeface="Arial" charset="0"/>
              </a:rPr>
              <a:t>	Ръководител: проф. д-р Пламена Йовчевска</a:t>
            </a:r>
          </a:p>
          <a:p>
            <a:pPr marL="358775" lvl="2" indent="-358775" algn="just" eaLnBrk="1" hangingPunct="1">
              <a:spcBef>
                <a:spcPts val="0"/>
              </a:spcBef>
              <a:buClr>
                <a:schemeClr val="tx1"/>
              </a:buClr>
              <a:buSzPct val="80000"/>
              <a:buNone/>
            </a:pPr>
            <a:r>
              <a:rPr lang="bg-BG" sz="1500" b="1" dirty="0" smtClean="0">
                <a:latin typeface="Verdana" pitchFamily="34" charset="0"/>
                <a:cs typeface="Arial" charset="0"/>
              </a:rPr>
              <a:t>	Колектив: </a:t>
            </a:r>
            <a:r>
              <a:rPr lang="bg-BG" sz="1500" dirty="0" smtClean="0">
                <a:latin typeface="Verdana" pitchFamily="34" charset="0"/>
                <a:cs typeface="Arial" charset="0"/>
              </a:rPr>
              <a:t>ИАИ - БО, АУ - Пловдив, ИУ – Варна</a:t>
            </a:r>
          </a:p>
          <a:p>
            <a:pPr marL="358775" lvl="2" indent="-358775" algn="just" eaLnBrk="1" hangingPunct="1">
              <a:spcBef>
                <a:spcPts val="0"/>
              </a:spcBef>
              <a:buClr>
                <a:schemeClr val="tx1"/>
              </a:buClr>
              <a:buSzPct val="80000"/>
              <a:buNone/>
            </a:pPr>
            <a:endParaRPr lang="bg-BG" sz="1500" b="1" dirty="0" smtClean="0">
              <a:latin typeface="Verdana" pitchFamily="34" charset="0"/>
              <a:cs typeface="Arial" charset="0"/>
            </a:endParaRPr>
          </a:p>
          <a:p>
            <a:pPr marL="358775" lvl="2" indent="-358775" algn="just" eaLnBrk="1" hangingPunct="1">
              <a:spcBef>
                <a:spcPts val="0"/>
              </a:spcBef>
              <a:buClr>
                <a:schemeClr val="tx1"/>
              </a:buClr>
              <a:buSzPct val="80000"/>
              <a:buNone/>
            </a:pPr>
            <a:endParaRPr lang="bg-BG" sz="1500" b="1" dirty="0" smtClean="0">
              <a:latin typeface="Verdana" pitchFamily="34" charset="0"/>
              <a:cs typeface="Arial" charset="0"/>
            </a:endParaRPr>
          </a:p>
          <a:p>
            <a:pPr marL="358775" lvl="2" indent="-358775" algn="ctr" eaLnBrk="1" hangingPunct="1">
              <a:spcBef>
                <a:spcPts val="0"/>
              </a:spcBef>
              <a:buClr>
                <a:schemeClr val="tx1"/>
              </a:buClr>
              <a:buSzPct val="80000"/>
              <a:buNone/>
            </a:pPr>
            <a:r>
              <a:rPr lang="bg-BG" sz="1800" b="1" dirty="0" smtClean="0">
                <a:latin typeface="Verdana" pitchFamily="34" charset="0"/>
                <a:cs typeface="Arial" charset="0"/>
              </a:rPr>
              <a:t>Оптимизиране параметрите на прецизното земеделие за подобряване ефективността на производството и проследяемостта на продуктите от селското стопанство</a:t>
            </a:r>
          </a:p>
          <a:p>
            <a:pPr marL="358775" lvl="2" indent="-358775" algn="just" eaLnBrk="1" hangingPunct="1">
              <a:spcBef>
                <a:spcPts val="0"/>
              </a:spcBef>
              <a:buClr>
                <a:schemeClr val="tx1"/>
              </a:buClr>
              <a:buSzPct val="80000"/>
              <a:buNone/>
            </a:pPr>
            <a:endParaRPr lang="bg-BG" sz="1800" b="1" dirty="0" smtClean="0">
              <a:latin typeface="Verdana" pitchFamily="34" charset="0"/>
              <a:cs typeface="Arial" charset="0"/>
            </a:endParaRPr>
          </a:p>
          <a:p>
            <a:pPr marL="347663" indent="0" algn="just" eaLnBrk="1" hangingPunct="1">
              <a:spcBef>
                <a:spcPts val="0"/>
              </a:spcBef>
              <a:buClr>
                <a:schemeClr val="tx1"/>
              </a:buClr>
              <a:buNone/>
            </a:pPr>
            <a:r>
              <a:rPr lang="bg-BG" sz="1400" dirty="0" smtClean="0">
                <a:latin typeface="Verdana" pitchFamily="34" charset="0"/>
                <a:cs typeface="Arial" charset="0"/>
              </a:rPr>
              <a:t>Договор КП - 06-Н36/5 от 13.12.2019</a:t>
            </a:r>
          </a:p>
          <a:p>
            <a:pPr marL="358775" indent="-358775" algn="just" eaLnBrk="1" hangingPunct="1">
              <a:spcBef>
                <a:spcPts val="0"/>
              </a:spcBef>
              <a:buClr>
                <a:schemeClr val="tx1"/>
              </a:buClr>
              <a:buNone/>
            </a:pPr>
            <a:r>
              <a:rPr lang="bg-BG" sz="1400" b="1" dirty="0">
                <a:latin typeface="Verdana" pitchFamily="34" charset="0"/>
                <a:cs typeface="Arial" charset="0"/>
              </a:rPr>
              <a:t>	</a:t>
            </a:r>
            <a:r>
              <a:rPr lang="bg-BG" sz="1400" b="1" dirty="0" smtClean="0">
                <a:latin typeface="Verdana" pitchFamily="34" charset="0"/>
                <a:cs typeface="Arial" charset="0"/>
              </a:rPr>
              <a:t>Ръководител: доц. д-р Божин Божинов</a:t>
            </a:r>
          </a:p>
          <a:p>
            <a:pPr marL="358775" lvl="2" indent="-358775" algn="just" eaLnBrk="1" hangingPunct="1">
              <a:spcBef>
                <a:spcPts val="0"/>
              </a:spcBef>
              <a:buClr>
                <a:schemeClr val="tx1"/>
              </a:buClr>
              <a:buSzPct val="80000"/>
              <a:buNone/>
            </a:pPr>
            <a:r>
              <a:rPr lang="bg-BG" sz="1400" b="1" dirty="0" smtClean="0">
                <a:latin typeface="Verdana" pitchFamily="34" charset="0"/>
                <a:cs typeface="Arial" charset="0"/>
              </a:rPr>
              <a:t>	Колектив: АУ – Пловдив – БО, ИАИ – партньор</a:t>
            </a:r>
          </a:p>
          <a:p>
            <a:pPr marL="358775" lvl="2" indent="-358775" algn="just" eaLnBrk="1" hangingPunct="1">
              <a:spcBef>
                <a:spcPts val="0"/>
              </a:spcBef>
              <a:buClr>
                <a:schemeClr val="tx1"/>
              </a:buClr>
              <a:buSzPct val="80000"/>
              <a:buNone/>
            </a:pPr>
            <a:endParaRPr lang="bg-BG" sz="1400" b="1" dirty="0" smtClean="0">
              <a:latin typeface="Verdana" pitchFamily="34" charset="0"/>
              <a:cs typeface="Arial" charset="0"/>
            </a:endParaRPr>
          </a:p>
          <a:p>
            <a:pPr marL="358775" lvl="2" indent="-358775" algn="just" eaLnBrk="1" hangingPunct="1">
              <a:spcBef>
                <a:spcPts val="0"/>
              </a:spcBef>
              <a:buClr>
                <a:schemeClr val="tx1"/>
              </a:buClr>
              <a:buSzPct val="80000"/>
              <a:buNone/>
            </a:pPr>
            <a:endParaRPr lang="bg-BG" sz="1400" b="1" dirty="0">
              <a:latin typeface="Verdana" pitchFamily="34" charset="0"/>
              <a:cs typeface="Arial" charset="0"/>
            </a:endParaRPr>
          </a:p>
          <a:p>
            <a:pPr marL="0" lvl="0" indent="0" algn="ctr">
              <a:buNone/>
            </a:pPr>
            <a:r>
              <a:rPr lang="bg-BG" sz="1800" b="1" dirty="0">
                <a:latin typeface="Verdana" pitchFamily="34" charset="0"/>
                <a:ea typeface="Verdana" pitchFamily="34" charset="0"/>
              </a:rPr>
              <a:t>Социално-икономическа ефективност от използването на утайките от ПОСВ в селското стопанство</a:t>
            </a:r>
            <a:r>
              <a:rPr lang="bg-BG" sz="1800" dirty="0">
                <a:latin typeface="Verdana" pitchFamily="34" charset="0"/>
                <a:ea typeface="Verdana" pitchFamily="34" charset="0"/>
              </a:rPr>
              <a:t> </a:t>
            </a:r>
            <a:r>
              <a:rPr lang="en-US" sz="1800" b="1" dirty="0">
                <a:latin typeface="Verdana" pitchFamily="34" charset="0"/>
                <a:ea typeface="Verdana" pitchFamily="34" charset="0"/>
              </a:rPr>
              <a:t>/</a:t>
            </a:r>
            <a:r>
              <a:rPr lang="bg-BG" sz="1800" b="1" dirty="0">
                <a:latin typeface="Verdana" pitchFamily="34" charset="0"/>
                <a:ea typeface="Verdana" pitchFamily="34" charset="0"/>
              </a:rPr>
              <a:t>АГРОРИНГ</a:t>
            </a:r>
            <a:r>
              <a:rPr lang="en-US" sz="1800" b="1" dirty="0">
                <a:latin typeface="Verdana" pitchFamily="34" charset="0"/>
                <a:ea typeface="Verdana" pitchFamily="34" charset="0"/>
              </a:rPr>
              <a:t>/</a:t>
            </a:r>
            <a:r>
              <a:rPr lang="bg-BG" sz="1800" b="1" dirty="0">
                <a:latin typeface="Verdana" pitchFamily="34" charset="0"/>
                <a:ea typeface="Verdana" pitchFamily="34" charset="0"/>
              </a:rPr>
              <a:t> </a:t>
            </a:r>
          </a:p>
          <a:p>
            <a:pPr marL="0" lvl="0" indent="0">
              <a:buNone/>
            </a:pPr>
            <a:endParaRPr lang="en-US" sz="1200" dirty="0">
              <a:latin typeface="Verdana" pitchFamily="34" charset="0"/>
              <a:ea typeface="Verdana" pitchFamily="34" charset="0"/>
            </a:endParaRPr>
          </a:p>
          <a:p>
            <a:pPr marL="288925" lvl="0" indent="0">
              <a:buNone/>
            </a:pPr>
            <a:r>
              <a:rPr lang="bg-BG" sz="1400" dirty="0" smtClean="0">
                <a:latin typeface="Verdana" pitchFamily="34" charset="0"/>
                <a:ea typeface="Verdana" pitchFamily="34" charset="0"/>
              </a:rPr>
              <a:t>ФНИ</a:t>
            </a:r>
            <a:r>
              <a:rPr lang="bg-BG" sz="1400" dirty="0">
                <a:latin typeface="Verdana" pitchFamily="34" charset="0"/>
                <a:ea typeface="Verdana" pitchFamily="34" charset="0"/>
              </a:rPr>
              <a:t>, Договор № КП-06-Н36/11 от 13.12.2019 г.</a:t>
            </a:r>
          </a:p>
          <a:p>
            <a:pPr marL="0" indent="288925" algn="just">
              <a:spcBef>
                <a:spcPts val="0"/>
              </a:spcBef>
              <a:buNone/>
            </a:pPr>
            <a:r>
              <a:rPr lang="bg-BG" sz="1400" b="1" dirty="0" smtClean="0">
                <a:latin typeface="Verdana" pitchFamily="34" charset="0"/>
                <a:ea typeface="Verdana" pitchFamily="34" charset="0"/>
              </a:rPr>
              <a:t>Ръководител</a:t>
            </a:r>
            <a:r>
              <a:rPr lang="bg-BG" sz="1400" b="1" dirty="0">
                <a:latin typeface="Verdana" pitchFamily="34" charset="0"/>
                <a:ea typeface="Verdana" pitchFamily="34" charset="0"/>
              </a:rPr>
              <a:t>: доц. </a:t>
            </a:r>
            <a:r>
              <a:rPr lang="bg-BG" sz="1400" b="1" dirty="0" smtClean="0">
                <a:latin typeface="Verdana" pitchFamily="34" charset="0"/>
                <a:ea typeface="Verdana" pitchFamily="34" charset="0"/>
              </a:rPr>
              <a:t>д-р Божидар Иванов</a:t>
            </a:r>
          </a:p>
          <a:p>
            <a:pPr marL="0" indent="288925" algn="just">
              <a:spcBef>
                <a:spcPts val="0"/>
              </a:spcBef>
              <a:buNone/>
            </a:pPr>
            <a:r>
              <a:rPr lang="bg-BG" sz="1400" b="1" dirty="0" smtClean="0">
                <a:latin typeface="Verdana" pitchFamily="34" charset="0"/>
                <a:ea typeface="Verdana" pitchFamily="34" charset="0"/>
              </a:rPr>
              <a:t>Колектив: ИАИ – БО, НЦОЗА - партньор</a:t>
            </a:r>
          </a:p>
          <a:p>
            <a:pPr marL="358775" lvl="2" indent="-358775" algn="just" eaLnBrk="1" hangingPunct="1">
              <a:spcBef>
                <a:spcPts val="0"/>
              </a:spcBef>
              <a:buClr>
                <a:schemeClr val="tx1"/>
              </a:buClr>
              <a:buSzPct val="80000"/>
              <a:buNone/>
            </a:pPr>
            <a:endParaRPr lang="bg-BG" sz="1400" b="1" dirty="0" smtClean="0">
              <a:latin typeface="Verdana" pitchFamily="34" charset="0"/>
              <a:cs typeface="Arial" charset="0"/>
            </a:endParaRPr>
          </a:p>
          <a:p>
            <a:pPr marL="358775" lvl="2" indent="-358775" algn="just" eaLnBrk="1" hangingPunct="1">
              <a:spcBef>
                <a:spcPts val="0"/>
              </a:spcBef>
              <a:buClr>
                <a:schemeClr val="tx1"/>
              </a:buClr>
              <a:buSzPct val="80000"/>
              <a:buNone/>
            </a:pPr>
            <a:endParaRPr lang="bg-BG" sz="1200" b="1" dirty="0" smtClean="0">
              <a:latin typeface="Verdana" pitchFamily="34" charset="0"/>
              <a:cs typeface="Arial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332656"/>
            <a:ext cx="7772400" cy="936104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36575" indent="-536575" fontAlgn="auto">
              <a:spcAft>
                <a:spcPts val="0"/>
              </a:spcAft>
              <a:defRPr/>
            </a:pPr>
            <a:endParaRPr lang="bg-BG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Candara" pitchFamily="34" charset="0"/>
              <a:ea typeface="+mj-ea"/>
              <a:cs typeface="Arial" charset="0"/>
            </a:endParaRPr>
          </a:p>
          <a:p>
            <a:pPr marL="536575" indent="-536575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bg-BG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Научно-изследователска дейност</a:t>
            </a:r>
          </a:p>
          <a:p>
            <a:pPr marL="1050925" indent="-514350" fontAlgn="auto">
              <a:spcAft>
                <a:spcPts val="0"/>
              </a:spcAft>
              <a:defRPr/>
            </a:pPr>
            <a:r>
              <a:rPr lang="bg-BG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Проекти към МОН</a:t>
            </a:r>
            <a:endParaRPr lang="bg-BG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latin typeface="Verdana" pitchFamily="34" charset="0"/>
              <a:ea typeface="+mj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6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340768"/>
            <a:ext cx="8496944" cy="5184576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bg-BG" sz="21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Изготвяне </a:t>
            </a:r>
            <a:r>
              <a:rPr lang="bg-BG" sz="2100" b="1" dirty="0">
                <a:latin typeface="Verdana" panose="020B0604030504040204" pitchFamily="34" charset="0"/>
                <a:ea typeface="Verdana" panose="020B0604030504040204" pitchFamily="34" charset="0"/>
              </a:rPr>
              <a:t>на анализ на състоянието на селското стопанство и </a:t>
            </a:r>
            <a:r>
              <a:rPr lang="bg-BG" sz="21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хранително-вкусовата </a:t>
            </a:r>
            <a:r>
              <a:rPr lang="bg-BG" sz="2100" b="1" dirty="0">
                <a:latin typeface="Verdana" panose="020B0604030504040204" pitchFamily="34" charset="0"/>
                <a:ea typeface="Verdana" panose="020B0604030504040204" pitchFamily="34" charset="0"/>
              </a:rPr>
              <a:t>промишленост, във връзка с подготовката на Стратегическия план по </a:t>
            </a:r>
            <a:endParaRPr lang="bg-BG" sz="21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 algn="ctr">
              <a:buNone/>
            </a:pPr>
            <a:r>
              <a:rPr lang="bg-BG" sz="21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обща </a:t>
            </a:r>
            <a:r>
              <a:rPr lang="bg-BG" sz="2100" b="1" dirty="0">
                <a:latin typeface="Verdana" panose="020B0604030504040204" pitchFamily="34" charset="0"/>
                <a:ea typeface="Verdana" panose="020B0604030504040204" pitchFamily="34" charset="0"/>
              </a:rPr>
              <a:t>селскостопанска политика (ОСП) </a:t>
            </a:r>
            <a:endParaRPr lang="bg-BG" sz="21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 algn="ctr">
              <a:buNone/>
            </a:pPr>
            <a:r>
              <a:rPr lang="bg-BG" sz="21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през </a:t>
            </a:r>
            <a:r>
              <a:rPr lang="bg-BG" sz="2100" b="1" dirty="0">
                <a:latin typeface="Verdana" panose="020B0604030504040204" pitchFamily="34" charset="0"/>
                <a:ea typeface="Verdana" panose="020B0604030504040204" pitchFamily="34" charset="0"/>
              </a:rPr>
              <a:t>програмен период 2021 – 2027 г</a:t>
            </a:r>
            <a:r>
              <a:rPr lang="bg-BG" sz="21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US" sz="2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bg-BG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Проектът се разработва по Договор № РД 51-38 от 27.02.2019 г. с Министерство на земеделието, храните и горите и е със срок 36 </a:t>
            </a:r>
            <a:r>
              <a:rPr lang="bg-BG" sz="1900" dirty="0" smtClean="0">
                <a:latin typeface="Verdana" panose="020B0604030504040204" pitchFamily="34" charset="0"/>
                <a:ea typeface="Verdana" panose="020B0604030504040204" pitchFamily="34" charset="0"/>
              </a:rPr>
              <a:t>месеца.</a:t>
            </a:r>
            <a:endParaRPr lang="en-US" sz="19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bg-BG" sz="19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bg-BG" sz="19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Ръководител</a:t>
            </a:r>
            <a:r>
              <a:rPr lang="bg-BG" sz="1900" b="1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 доц. д-р Божидар Иванов</a:t>
            </a:r>
            <a:endParaRPr lang="en-US" sz="19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bg-BG" sz="1900" b="1" dirty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endParaRPr lang="en-US" sz="19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bg-BG" sz="1900" b="1" dirty="0">
                <a:latin typeface="Verdana" panose="020B0604030504040204" pitchFamily="34" charset="0"/>
                <a:ea typeface="Verdana" panose="020B0604030504040204" pitchFamily="34" charset="0"/>
              </a:rPr>
              <a:t>Научен колектив: </a:t>
            </a: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проф. д-р </a:t>
            </a:r>
            <a:r>
              <a:rPr lang="bg-BG" sz="1900" dirty="0" smtClean="0">
                <a:latin typeface="Verdana" panose="020B0604030504040204" pitchFamily="34" charset="0"/>
                <a:ea typeface="Verdana" panose="020B0604030504040204" pitchFamily="34" charset="0"/>
              </a:rPr>
              <a:t>Н. </a:t>
            </a: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Котева, проф. д-р </a:t>
            </a:r>
            <a:r>
              <a:rPr lang="bg-BG" sz="1900" dirty="0" smtClean="0">
                <a:latin typeface="Verdana" panose="020B0604030504040204" pitchFamily="34" charset="0"/>
                <a:ea typeface="Verdana" panose="020B0604030504040204" pitchFamily="34" charset="0"/>
              </a:rPr>
              <a:t>Р. </a:t>
            </a: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Попов, проф. д-р </a:t>
            </a:r>
            <a:r>
              <a:rPr lang="bg-BG" sz="1900" dirty="0" smtClean="0">
                <a:latin typeface="Verdana" panose="020B0604030504040204" pitchFamily="34" charset="0"/>
                <a:ea typeface="Verdana" panose="020B0604030504040204" pitchFamily="34" charset="0"/>
              </a:rPr>
              <a:t>Х. </a:t>
            </a: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Башев, доц. д-р </a:t>
            </a:r>
            <a:r>
              <a:rPr lang="bg-BG" sz="1900" dirty="0" smtClean="0">
                <a:latin typeface="Verdana" panose="020B0604030504040204" pitchFamily="34" charset="0"/>
                <a:ea typeface="Verdana" panose="020B0604030504040204" pitchFamily="34" charset="0"/>
              </a:rPr>
              <a:t>Д. </a:t>
            </a: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Митова, доц. д-р </a:t>
            </a:r>
            <a:r>
              <a:rPr lang="bg-BG" sz="1900" dirty="0" smtClean="0">
                <a:latin typeface="Verdana" panose="020B0604030504040204" pitchFamily="34" charset="0"/>
                <a:ea typeface="Verdana" panose="020B0604030504040204" pitchFamily="34" charset="0"/>
              </a:rPr>
              <a:t>М. Анастасова </a:t>
            </a: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– Чопева, доц. д-р </a:t>
            </a:r>
            <a:r>
              <a:rPr lang="bg-BG" sz="1900" dirty="0" smtClean="0">
                <a:latin typeface="Verdana" panose="020B0604030504040204" pitchFamily="34" charset="0"/>
                <a:ea typeface="Verdana" panose="020B0604030504040204" pitchFamily="34" charset="0"/>
              </a:rPr>
              <a:t>Н. </a:t>
            </a: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Маламова, проф. д-р </a:t>
            </a:r>
            <a:r>
              <a:rPr lang="bg-BG" sz="1900" dirty="0" smtClean="0">
                <a:latin typeface="Verdana" panose="020B0604030504040204" pitchFamily="34" charset="0"/>
                <a:ea typeface="Verdana" panose="020B0604030504040204" pitchFamily="34" charset="0"/>
              </a:rPr>
              <a:t>И. </a:t>
            </a: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Начева, гл. ас. д-р </a:t>
            </a:r>
            <a:r>
              <a:rPr lang="bg-BG" sz="1900" dirty="0" smtClean="0">
                <a:latin typeface="Verdana" panose="020B0604030504040204" pitchFamily="34" charset="0"/>
                <a:ea typeface="Verdana" panose="020B0604030504040204" pitchFamily="34" charset="0"/>
              </a:rPr>
              <a:t>А. </a:t>
            </a: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Саров, ас. д-р </a:t>
            </a:r>
            <a:r>
              <a:rPr lang="bg-BG" sz="1900" dirty="0" smtClean="0">
                <a:latin typeface="Verdana" panose="020B0604030504040204" pitchFamily="34" charset="0"/>
                <a:ea typeface="Verdana" panose="020B0604030504040204" pitchFamily="34" charset="0"/>
              </a:rPr>
              <a:t>К. </a:t>
            </a: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Тодорова, ас. д-р </a:t>
            </a:r>
            <a:r>
              <a:rPr lang="bg-BG" sz="1900" dirty="0" smtClean="0">
                <a:latin typeface="Verdana" panose="020B0604030504040204" pitchFamily="34" charset="0"/>
                <a:ea typeface="Verdana" panose="020B0604030504040204" pitchFamily="34" charset="0"/>
              </a:rPr>
              <a:t>Р. </a:t>
            </a: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Микова, ас. </a:t>
            </a:r>
            <a:r>
              <a:rPr lang="bg-BG" sz="1900" dirty="0" smtClean="0">
                <a:latin typeface="Verdana" panose="020B0604030504040204" pitchFamily="34" charset="0"/>
                <a:ea typeface="Verdana" panose="020B0604030504040204" pitchFamily="34" charset="0"/>
              </a:rPr>
              <a:t>М. </a:t>
            </a: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Михайлова, докт. </a:t>
            </a:r>
            <a:r>
              <a:rPr lang="bg-BG" sz="1900" dirty="0" smtClean="0">
                <a:latin typeface="Verdana" panose="020B0604030504040204" pitchFamily="34" charset="0"/>
                <a:ea typeface="Verdana" panose="020B0604030504040204" pitchFamily="34" charset="0"/>
              </a:rPr>
              <a:t>В. </a:t>
            </a: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Стойчев, гл. експ. </a:t>
            </a:r>
            <a:r>
              <a:rPr lang="bg-BG" sz="1900" dirty="0" smtClean="0">
                <a:latin typeface="Verdana" panose="020B0604030504040204" pitchFamily="34" charset="0"/>
                <a:ea typeface="Verdana" panose="020B0604030504040204" pitchFamily="34" charset="0"/>
              </a:rPr>
              <a:t>А. </a:t>
            </a: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Джоджова, ст. експ. </a:t>
            </a:r>
            <a:r>
              <a:rPr lang="bg-BG" sz="1900" dirty="0" smtClean="0">
                <a:latin typeface="Verdana" panose="020B0604030504040204" pitchFamily="34" charset="0"/>
                <a:ea typeface="Verdana" panose="020B0604030504040204" pitchFamily="34" charset="0"/>
              </a:rPr>
              <a:t>К. </a:t>
            </a:r>
            <a:r>
              <a:rPr lang="bg-BG" sz="1900" dirty="0">
                <a:latin typeface="Verdana" panose="020B0604030504040204" pitchFamily="34" charset="0"/>
                <a:ea typeface="Verdana" panose="020B0604030504040204" pitchFamily="34" charset="0"/>
              </a:rPr>
              <a:t>Горчева</a:t>
            </a:r>
            <a:endParaRPr lang="en-US" sz="19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None/>
            </a:pPr>
            <a:endParaRPr lang="bg-BG" sz="2200" dirty="0" smtClean="0"/>
          </a:p>
          <a:p>
            <a:pPr marL="354013" indent="-354013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bg-BG" sz="2400" dirty="0" smtClean="0">
              <a:latin typeface="Verdana" pitchFamily="34" charset="0"/>
            </a:endParaRPr>
          </a:p>
          <a:p>
            <a:pPr marL="354013" indent="-354013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bg-BG" sz="1800" dirty="0" smtClean="0">
              <a:latin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750" y="549275"/>
            <a:ext cx="8362950" cy="791493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marL="536575" indent="-536575" fontAlgn="auto">
              <a:lnSpc>
                <a:spcPct val="90000"/>
              </a:lnSpc>
              <a:spcAft>
                <a:spcPts val="0"/>
              </a:spcAft>
              <a:buSzPct val="90000"/>
              <a:buFont typeface="Verdana" pitchFamily="34" charset="0"/>
              <a:buAutoNum type="arabicPeriod"/>
              <a:defRPr/>
            </a:pPr>
            <a:r>
              <a:rPr lang="bg-BG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Научноизследователска дейност</a:t>
            </a:r>
          </a:p>
          <a:p>
            <a:pPr marL="536575" indent="-536575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	</a:t>
            </a:r>
            <a:r>
              <a:rPr lang="bg-BG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Допълнителни проекти</a:t>
            </a:r>
            <a:r>
              <a:rPr lang="bg-BG" sz="2900" b="1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/>
            </a:r>
            <a:br>
              <a:rPr lang="bg-BG" sz="2900" b="1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</a:br>
            <a:r>
              <a:rPr lang="bg-BG" sz="23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7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557338"/>
            <a:ext cx="8496944" cy="4968006"/>
          </a:xfrm>
          <a:solidFill>
            <a:schemeClr val="bg2"/>
          </a:solidFill>
        </p:spPr>
        <p:txBody>
          <a:bodyPr>
            <a:normAutofit fontScale="55000" lnSpcReduction="20000"/>
          </a:bodyPr>
          <a:lstStyle/>
          <a:p>
            <a:pPr marL="0" lvl="0" indent="0" algn="just">
              <a:buNone/>
            </a:pPr>
            <a:r>
              <a:rPr lang="bg-BG" sz="3600" b="1" dirty="0"/>
              <a:t>Националната научна програма „Здравословни храни за силна биоикономика и качество на живот“ (ННП-ХРАНИ)</a:t>
            </a:r>
            <a:endParaRPr lang="en-US" sz="3600" dirty="0"/>
          </a:p>
          <a:p>
            <a:pPr marL="0" indent="0">
              <a:buNone/>
            </a:pPr>
            <a:r>
              <a:rPr lang="bg-BG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bg-BG" sz="2900" dirty="0"/>
              <a:t>ННП се изпълнява и управлява от Консорциум, чрез споразумение за партньорство от шестима партньори, висши училища и научни организации:</a:t>
            </a:r>
            <a:endParaRPr lang="en-US" sz="2900" dirty="0"/>
          </a:p>
          <a:p>
            <a:endParaRPr lang="en-US" sz="2900" dirty="0"/>
          </a:p>
          <a:p>
            <a:pPr marL="0" indent="0">
              <a:buNone/>
            </a:pPr>
            <a:r>
              <a:rPr lang="bg-BG" sz="2900" dirty="0"/>
              <a:t>Аграрен университет – Пловдив (АУ) – водещ партньор;</a:t>
            </a:r>
            <a:endParaRPr lang="en-US" sz="2900" dirty="0"/>
          </a:p>
          <a:p>
            <a:pPr marL="0" indent="0">
              <a:buNone/>
            </a:pPr>
            <a:r>
              <a:rPr lang="bg-BG" sz="2900" dirty="0"/>
              <a:t>Българска академия на науките (БАН) – партньорска организация;</a:t>
            </a:r>
            <a:endParaRPr lang="en-US" sz="2900" dirty="0"/>
          </a:p>
          <a:p>
            <a:pPr marL="0" indent="0">
              <a:buNone/>
            </a:pPr>
            <a:r>
              <a:rPr lang="bg-BG" sz="2900" dirty="0"/>
              <a:t>Селскостопанска академия (ССА) –  партньорска организация;</a:t>
            </a:r>
            <a:endParaRPr lang="en-US" sz="2900" dirty="0"/>
          </a:p>
          <a:p>
            <a:pPr marL="0" indent="0">
              <a:buNone/>
            </a:pPr>
            <a:r>
              <a:rPr lang="bg-BG" sz="2900" dirty="0"/>
              <a:t>Софийски университет „Св. Климент Охридски“ (СУ) – партньорска организация;</a:t>
            </a:r>
            <a:endParaRPr lang="en-US" sz="2900" dirty="0"/>
          </a:p>
          <a:p>
            <a:pPr marL="0" indent="0">
              <a:buNone/>
            </a:pPr>
            <a:r>
              <a:rPr lang="bg-BG" sz="2900" dirty="0"/>
              <a:t>Университет за хранителни технологии – Пловдив (УХТ) - партньорска организация;</a:t>
            </a:r>
            <a:endParaRPr lang="en-US" sz="2900" dirty="0"/>
          </a:p>
          <a:p>
            <a:pPr marL="0" indent="0">
              <a:buNone/>
            </a:pPr>
            <a:r>
              <a:rPr lang="bg-BG" sz="2900" dirty="0"/>
              <a:t>Тракийски университет – Стара Загора (ТУ) – партньорска организация.</a:t>
            </a:r>
            <a:endParaRPr lang="en-US" sz="2900" dirty="0"/>
          </a:p>
          <a:p>
            <a:pPr marL="0" indent="0">
              <a:buNone/>
            </a:pPr>
            <a:r>
              <a:rPr lang="bg-BG" sz="2900" dirty="0"/>
              <a:t> </a:t>
            </a:r>
            <a:endParaRPr lang="en-US" sz="2900" dirty="0"/>
          </a:p>
          <a:p>
            <a:pPr marL="0" indent="0">
              <a:buNone/>
            </a:pPr>
            <a:r>
              <a:rPr lang="bg-BG" sz="2900" b="1" dirty="0"/>
              <a:t>Периодът за изпълнение на ННП-ХРАНИ е декември 2018г.- декември 2021г.</a:t>
            </a:r>
            <a:endParaRPr lang="en-US" sz="2900" dirty="0"/>
          </a:p>
          <a:p>
            <a:pPr lvl="0" algn="just">
              <a:buNone/>
            </a:pPr>
            <a:endParaRPr lang="bg-BG" sz="2900" dirty="0" smtClean="0"/>
          </a:p>
          <a:p>
            <a:pPr marL="0" indent="0" algn="just">
              <a:buNone/>
            </a:pPr>
            <a:r>
              <a:rPr lang="bg-BG" sz="2900" b="1" dirty="0"/>
              <a:t>Участници от ИАИ</a:t>
            </a:r>
            <a:r>
              <a:rPr lang="bg-BG" sz="2900" dirty="0"/>
              <a:t>: Б. Иванов, Р. Попов, Пл. Йовчевска, М. </a:t>
            </a:r>
            <a:r>
              <a:rPr lang="bg-BG" sz="2900" dirty="0" smtClean="0"/>
              <a:t>Анастасова - Чопева</a:t>
            </a:r>
            <a:r>
              <a:rPr lang="bg-BG" sz="2900" dirty="0"/>
              <a:t>, </a:t>
            </a:r>
            <a:endParaRPr lang="bg-BG" sz="2900" dirty="0" smtClean="0"/>
          </a:p>
          <a:p>
            <a:pPr marL="0" indent="0" algn="just">
              <a:buNone/>
            </a:pPr>
            <a:r>
              <a:rPr lang="bg-BG" sz="2900" dirty="0" smtClean="0"/>
              <a:t>Б</a:t>
            </a:r>
            <a:r>
              <a:rPr lang="bg-BG" sz="2900" dirty="0"/>
              <a:t>. Фиданска, Д. Тотева, П. Маринов, Д. Цвяткова, В. Стойчев, А. Саров, М. Михайлова</a:t>
            </a:r>
            <a:endParaRPr lang="en-US" sz="2900" dirty="0"/>
          </a:p>
          <a:p>
            <a:pPr marL="0" lvl="0" indent="0">
              <a:buNone/>
            </a:pPr>
            <a:endParaRPr lang="bg-BG" sz="2900" dirty="0"/>
          </a:p>
          <a:p>
            <a:pPr marL="354013" indent="-354013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bg-BG" sz="2900" dirty="0" smtClean="0">
              <a:latin typeface="Verdana" pitchFamily="34" charset="0"/>
            </a:endParaRPr>
          </a:p>
          <a:p>
            <a:pPr marL="354013" indent="-354013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bg-BG" sz="1800" dirty="0" smtClean="0">
              <a:latin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750" y="549275"/>
            <a:ext cx="8362950" cy="1007517"/>
          </a:xfrm>
          <a:prstGeom prst="rect">
            <a:avLst/>
          </a:prstGeom>
        </p:spPr>
        <p:txBody>
          <a:bodyPr anchor="ctr">
            <a:normAutofit fontScale="92500"/>
          </a:bodyPr>
          <a:lstStyle/>
          <a:p>
            <a:pPr marL="536575" indent="-536575" fontAlgn="auto">
              <a:spcAft>
                <a:spcPts val="0"/>
              </a:spcAft>
              <a:buSzPct val="90000"/>
              <a:buFont typeface="Verdana" pitchFamily="34" charset="0"/>
              <a:buAutoNum type="arabicPeriod"/>
              <a:defRPr/>
            </a:pPr>
            <a:r>
              <a:rPr lang="bg-BG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Научноизследователска дейност</a:t>
            </a:r>
          </a:p>
          <a:p>
            <a:pPr marL="536575" indent="-536575"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	</a:t>
            </a:r>
            <a:r>
              <a:rPr lang="bg-BG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Допълнителни проекти</a:t>
            </a:r>
            <a:r>
              <a:rPr lang="bg-BG" sz="2900" b="1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/>
            </a:r>
            <a:br>
              <a:rPr lang="bg-BG" sz="2900" b="1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</a:br>
            <a:r>
              <a:rPr lang="bg-BG" sz="23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8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600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557338"/>
            <a:ext cx="8496944" cy="4968006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bg-BG" sz="1800" b="1" dirty="0" smtClean="0">
              <a:latin typeface="Verdana" pitchFamily="34" charset="0"/>
              <a:ea typeface="Verdana" pitchFamily="34" charset="0"/>
            </a:endParaRPr>
          </a:p>
          <a:p>
            <a:pPr marL="0" lvl="0" indent="0" algn="ctr">
              <a:buNone/>
            </a:pPr>
            <a:endParaRPr lang="bg-BG" sz="1800" b="1" dirty="0">
              <a:latin typeface="Verdana" pitchFamily="34" charset="0"/>
              <a:ea typeface="Verdana" pitchFamily="34" charset="0"/>
            </a:endParaRPr>
          </a:p>
          <a:p>
            <a:pPr marL="0" lvl="0" indent="0" algn="ctr">
              <a:buNone/>
            </a:pPr>
            <a:r>
              <a:rPr lang="bg-BG" sz="2000" b="1" dirty="0" smtClean="0">
                <a:latin typeface="Verdana" pitchFamily="34" charset="0"/>
                <a:ea typeface="Verdana" pitchFamily="34" charset="0"/>
              </a:rPr>
              <a:t>Възможности </a:t>
            </a:r>
            <a:r>
              <a:rPr lang="bg-BG" sz="2000" b="1" dirty="0">
                <a:latin typeface="Verdana" pitchFamily="34" charset="0"/>
                <a:ea typeface="Verdana" pitchFamily="34" charset="0"/>
              </a:rPr>
              <a:t>от оползотворяването на утайки, получени при пречистване на отпадъчни води и ефект за устойчиво </a:t>
            </a:r>
            <a:r>
              <a:rPr lang="bg-BG" sz="2000" b="1" dirty="0" smtClean="0">
                <a:latin typeface="Verdana" pitchFamily="34" charset="0"/>
                <a:ea typeface="Verdana" pitchFamily="34" charset="0"/>
              </a:rPr>
              <a:t>земеделие </a:t>
            </a:r>
          </a:p>
          <a:p>
            <a:pPr marL="0" lvl="0" indent="0" algn="just">
              <a:buNone/>
            </a:pPr>
            <a:endParaRPr lang="bg-BG" sz="1600" b="1" dirty="0" smtClean="0">
              <a:latin typeface="Verdana" pitchFamily="34" charset="0"/>
              <a:ea typeface="Verdana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bg-BG" sz="2000" dirty="0">
                <a:latin typeface="Verdana" pitchFamily="34" charset="0"/>
                <a:ea typeface="Verdana" pitchFamily="34" charset="0"/>
              </a:rPr>
              <a:t>Договор със „Софийска вода“ АД от 22.05.2019 г. </a:t>
            </a:r>
            <a:endParaRPr lang="en-US" sz="2000" dirty="0">
              <a:latin typeface="Verdana" pitchFamily="34" charset="0"/>
              <a:ea typeface="Verdana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bg-BG" sz="2000" b="1" dirty="0">
              <a:latin typeface="Verdana" pitchFamily="34" charset="0"/>
              <a:ea typeface="Verdana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bg-BG" sz="2000" b="1" dirty="0">
                <a:latin typeface="Verdana" pitchFamily="34" charset="0"/>
                <a:ea typeface="Verdana" pitchFamily="34" charset="0"/>
              </a:rPr>
              <a:t>Ръководител: </a:t>
            </a:r>
            <a:r>
              <a:rPr lang="bg-BG" sz="2000" dirty="0">
                <a:latin typeface="Verdana" pitchFamily="34" charset="0"/>
                <a:ea typeface="Verdana" pitchFamily="34" charset="0"/>
              </a:rPr>
              <a:t>проф. д-р Храбрин Башев</a:t>
            </a:r>
            <a:endParaRPr lang="en-US" sz="2000" dirty="0">
              <a:latin typeface="Verdana" pitchFamily="34" charset="0"/>
              <a:ea typeface="Verdan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bg-BG" sz="2000" b="1" dirty="0">
                <a:latin typeface="Verdana" pitchFamily="34" charset="0"/>
                <a:ea typeface="Verdana" pitchFamily="34" charset="0"/>
              </a:rPr>
              <a:t>	</a:t>
            </a:r>
            <a:endParaRPr lang="en-US" sz="2000" b="1" dirty="0">
              <a:latin typeface="Verdana" pitchFamily="34" charset="0"/>
              <a:ea typeface="Verdan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bg-BG" sz="2000" b="1" dirty="0">
                <a:latin typeface="Verdana" pitchFamily="34" charset="0"/>
                <a:ea typeface="Verdana" pitchFamily="34" charset="0"/>
              </a:rPr>
              <a:t>Колектив: </a:t>
            </a:r>
            <a:r>
              <a:rPr lang="bg-BG" sz="2000" dirty="0">
                <a:latin typeface="Verdana" pitchFamily="34" charset="0"/>
                <a:ea typeface="Verdana" pitchFamily="34" charset="0"/>
              </a:rPr>
              <a:t>доц. д-р Божидар Иванов, гл. ас. д-р Ангел Саров, гл. ас. д-р Даниела </a:t>
            </a:r>
            <a:r>
              <a:rPr lang="bg-BG" sz="2000" dirty="0" smtClean="0">
                <a:latin typeface="Verdana" pitchFamily="34" charset="0"/>
                <a:ea typeface="Verdana" pitchFamily="34" charset="0"/>
              </a:rPr>
              <a:t>Цвяткова</a:t>
            </a:r>
          </a:p>
          <a:p>
            <a:pPr marL="0" indent="0">
              <a:spcBef>
                <a:spcPts val="0"/>
              </a:spcBef>
              <a:buNone/>
            </a:pPr>
            <a:endParaRPr lang="bg-BG" sz="1400" dirty="0" smtClean="0">
              <a:latin typeface="Verdana" pitchFamily="34" charset="0"/>
              <a:ea typeface="Verdan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latin typeface="Verdana" pitchFamily="34" charset="0"/>
              <a:ea typeface="Verdan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bg-BG" sz="1400" dirty="0" smtClean="0">
              <a:latin typeface="Verdana" pitchFamily="34" charset="0"/>
              <a:ea typeface="Verdana" pitchFamily="34" charset="0"/>
            </a:endParaRPr>
          </a:p>
          <a:p>
            <a:pPr marL="0" lvl="0" indent="0" algn="ctr">
              <a:buNone/>
            </a:pPr>
            <a:endParaRPr lang="bg-BG" sz="1400" dirty="0" smtClean="0">
              <a:latin typeface="Verdana" pitchFamily="34" charset="0"/>
              <a:ea typeface="Verdana" pitchFamily="34" charset="0"/>
            </a:endParaRPr>
          </a:p>
          <a:p>
            <a:pPr marL="0" lvl="0" indent="0">
              <a:buNone/>
            </a:pPr>
            <a:endParaRPr lang="en-US" sz="1800" dirty="0" smtClean="0">
              <a:latin typeface="Verdana" pitchFamily="34" charset="0"/>
              <a:ea typeface="Verdana" pitchFamily="34" charset="0"/>
            </a:endParaRPr>
          </a:p>
          <a:p>
            <a:pPr marL="0" indent="0">
              <a:buNone/>
            </a:pPr>
            <a:endParaRPr lang="bg-BG" sz="2300" dirty="0">
              <a:latin typeface="Verdana" pitchFamily="34" charset="0"/>
              <a:ea typeface="Verdana" pitchFamily="34" charset="0"/>
            </a:endParaRPr>
          </a:p>
          <a:p>
            <a:pPr marL="0" indent="0">
              <a:buNone/>
            </a:pPr>
            <a:endParaRPr lang="en-US" dirty="0">
              <a:latin typeface="Verdana" pitchFamily="34" charset="0"/>
              <a:ea typeface="Verdana" pitchFamily="34" charset="0"/>
            </a:endParaRPr>
          </a:p>
          <a:p>
            <a:pPr marL="0" lvl="0" indent="0">
              <a:buNone/>
            </a:pPr>
            <a:endParaRPr lang="bg-BG" sz="2900" dirty="0"/>
          </a:p>
          <a:p>
            <a:pPr marL="354013" indent="-354013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bg-BG" sz="2900" dirty="0" smtClean="0">
              <a:latin typeface="Verdana" pitchFamily="34" charset="0"/>
            </a:endParaRPr>
          </a:p>
          <a:p>
            <a:pPr marL="354013" indent="-354013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bg-BG" sz="1800" dirty="0" smtClean="0">
              <a:latin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750" y="549275"/>
            <a:ext cx="8362950" cy="1007517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marL="536575" indent="-536575" fontAlgn="auto">
              <a:lnSpc>
                <a:spcPct val="90000"/>
              </a:lnSpc>
              <a:spcAft>
                <a:spcPts val="0"/>
              </a:spcAft>
              <a:buSzPct val="90000"/>
              <a:buFont typeface="Verdana" pitchFamily="34" charset="0"/>
              <a:buAutoNum type="arabicPeriod"/>
              <a:defRPr/>
            </a:pPr>
            <a:r>
              <a:rPr lang="bg-BG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Научноизследователска дейност</a:t>
            </a:r>
          </a:p>
          <a:p>
            <a:pPr marL="536575" indent="-536575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	</a:t>
            </a:r>
            <a:r>
              <a:rPr lang="bg-BG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Допълнителни </a:t>
            </a:r>
            <a:r>
              <a:rPr lang="bg-BG" b="1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Verdana" pitchFamily="34" charset="0"/>
                <a:ea typeface="+mj-ea"/>
                <a:cs typeface="Arial" charset="0"/>
              </a:rPr>
              <a:t>проекти</a:t>
            </a:r>
            <a:r>
              <a:rPr lang="bg-BG" sz="2900" b="1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/>
            </a:r>
            <a:br>
              <a:rPr lang="bg-BG" sz="2900" b="1" dirty="0" smtClean="0">
                <a:solidFill>
                  <a:srgbClr val="000000"/>
                </a:solidFill>
                <a:latin typeface="Verdana" pitchFamily="34" charset="0"/>
                <a:cs typeface="Arial" charset="0"/>
              </a:rPr>
            </a:br>
            <a:r>
              <a:rPr lang="bg-BG" sz="23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275A6-33F4-4CD5-81B9-A6CBBE75DEB6}" type="slidenum">
              <a:rPr lang="bg-BG" smtClean="0"/>
              <a:pPr>
                <a:defRPr/>
              </a:pPr>
              <a:t>9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4522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5_Aspect">
  <a:themeElements>
    <a:clrScheme name="Custom 1">
      <a:dk1>
        <a:sysClr val="windowText" lastClr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5_Aspec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12468</TotalTime>
  <Words>4009</Words>
  <Application>Microsoft Office PowerPoint</Application>
  <PresentationFormat>Презентация на цял екран (4:3)</PresentationFormat>
  <Paragraphs>823</Paragraphs>
  <Slides>46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46</vt:i4>
      </vt:variant>
    </vt:vector>
  </HeadingPairs>
  <TitlesOfParts>
    <vt:vector size="47" baseType="lpstr">
      <vt:lpstr>5_Aspect</vt:lpstr>
      <vt:lpstr>СЕЛСКОСТОПАНСКА АКАДЕМИЯ  ИНСТИТУТ ПО АГРАРНА ИКОНОМИКА София 1113,  бул. “Цариградско шосе” 125, бл. 1, ет. 2 тел. 02 465 31 53, факс: 02 465 11 28; office@iae-bg.com, www.iae-bg.com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3. Членство в редколегии, български и международни научни организации </vt:lpstr>
      <vt:lpstr>Презентация на PowerPoint</vt:lpstr>
      <vt:lpstr>Презентация на PowerPoint</vt:lpstr>
      <vt:lpstr>5. Академично развитие на учените Структура на академичния състав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СЕЛСКОСТОПАНСКА АКАДЕМИЯ  ИНСТИТУТ ПО АГРАРНА ИКОНОМИКА София 1113, бул. “Цариградско шосе” 125, бл. 1, ет. 2 тел. 971 00 14, факс: 971 39 13;  e-mail: office@iae-bg.com, www.iae-bg.com</dc:title>
  <dc:creator>free</dc:creator>
  <cp:lastModifiedBy>Ваня</cp:lastModifiedBy>
  <cp:revision>953</cp:revision>
  <cp:lastPrinted>2020-02-07T13:40:01Z</cp:lastPrinted>
  <dcterms:created xsi:type="dcterms:W3CDTF">2014-01-30T12:14:18Z</dcterms:created>
  <dcterms:modified xsi:type="dcterms:W3CDTF">2021-03-01T10:20:13Z</dcterms:modified>
</cp:coreProperties>
</file>