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0" r:id="rId4"/>
    <p:sldId id="279" r:id="rId5"/>
    <p:sldId id="276" r:id="rId6"/>
    <p:sldId id="277" r:id="rId7"/>
    <p:sldId id="280" r:id="rId8"/>
    <p:sldId id="283" r:id="rId9"/>
    <p:sldId id="282" r:id="rId10"/>
    <p:sldId id="270" r:id="rId11"/>
    <p:sldId id="271" r:id="rId12"/>
    <p:sldId id="272" r:id="rId13"/>
    <p:sldId id="278" r:id="rId14"/>
    <p:sldId id="273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66"/>
    <a:srgbClr val="FF9933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849C0-D8BA-45B3-9BA5-55DF247BC65B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00207-1F4B-425E-8CC4-8ABBDD487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1BD13-32CB-4CBA-80D0-14DD25C37F0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03384-B6BA-41ED-8E04-8E77FAA148DC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37333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03384-B6BA-41ED-8E04-8E77FAA148DC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724814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18319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1924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20642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80016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407316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10911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206622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19186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30873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427461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29522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0068-23B9-462E-A876-6190B3856789}" type="datetimeFigureOut">
              <a:rPr lang="bg-BG" smtClean="0"/>
              <a:pPr/>
              <a:t>1.2.2018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CE39-5A7E-4E4C-B260-026504689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69386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image" Target="../media/image7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909511" y="2603964"/>
            <a:ext cx="7200800" cy="2187674"/>
          </a:xfrm>
        </p:spPr>
        <p:txBody>
          <a:bodyPr>
            <a:noAutofit/>
          </a:bodyPr>
          <a:lstStyle/>
          <a:p>
            <a:r>
              <a:rPr lang="bg-BG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Отчет </a:t>
            </a:r>
            <a:r>
              <a:rPr lang="bg-BG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3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отдел </a:t>
            </a:r>
            <a:r>
              <a:rPr lang="bg-BG" sz="3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„Проектно-технически“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769640"/>
          </a:xfrm>
        </p:spPr>
        <p:txBody>
          <a:bodyPr>
            <a:normAutofit fontScale="85000" lnSpcReduction="20000"/>
          </a:bodyPr>
          <a:lstStyle/>
          <a:p>
            <a:r>
              <a:rPr lang="bg-BG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bg-BG" sz="6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endParaRPr lang="bg-BG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gradFill flip="none" rotWithShape="1">
            <a:gsLst>
              <a:gs pos="0">
                <a:schemeClr val="accent6"/>
              </a:gs>
              <a:gs pos="10000">
                <a:schemeClr val="bg1"/>
              </a:gs>
              <a:gs pos="13000">
                <a:schemeClr val="accent6">
                  <a:lumMod val="20000"/>
                  <a:lumOff val="80000"/>
                </a:schemeClr>
              </a:gs>
              <a:gs pos="21001">
                <a:schemeClr val="accent6"/>
              </a:gs>
              <a:gs pos="51000">
                <a:schemeClr val="accent6">
                  <a:lumMod val="50000"/>
                </a:schemeClr>
              </a:gs>
              <a:gs pos="56000">
                <a:schemeClr val="accent6"/>
              </a:gs>
              <a:gs pos="58000">
                <a:schemeClr val="accent6">
                  <a:lumMod val="40000"/>
                  <a:lumOff val="60000"/>
                </a:schemeClr>
              </a:gs>
              <a:gs pos="71001">
                <a:schemeClr val="bg1"/>
              </a:gs>
              <a:gs pos="94000">
                <a:schemeClr val="accent6"/>
              </a:gs>
              <a:gs pos="100000">
                <a:schemeClr val="accent6">
                  <a:lumMod val="50000"/>
                </a:scheme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38627"/>
            <a:ext cx="396875" cy="508635"/>
          </a:xfrm>
          <a:prstGeom prst="rect">
            <a:avLst/>
          </a:prstGeom>
          <a:noFill/>
        </p:spPr>
      </p:pic>
      <p:sp>
        <p:nvSpPr>
          <p:cNvPr id="6" name="Правоъгълник 5"/>
          <p:cNvSpPr/>
          <p:nvPr/>
        </p:nvSpPr>
        <p:spPr>
          <a:xfrm>
            <a:off x="2483768" y="1277930"/>
            <a:ext cx="50394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spc="100" dirty="0" smtClean="0">
                <a:effectLst/>
                <a:latin typeface="Times New Roman"/>
                <a:ea typeface="Times New Roman"/>
              </a:rPr>
              <a:t>СЕЛСКОСТОПАНСКА АКАДЕМИЯ</a:t>
            </a:r>
            <a:endParaRPr lang="bg-BG" sz="2000" dirty="0"/>
          </a:p>
        </p:txBody>
      </p:sp>
      <p:pic>
        <p:nvPicPr>
          <p:cNvPr id="7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105" y="1722030"/>
            <a:ext cx="504056" cy="504056"/>
          </a:xfrm>
          <a:prstGeom prst="rect">
            <a:avLst/>
          </a:prstGeom>
          <a:noFill/>
        </p:spPr>
      </p:pic>
      <p:sp>
        <p:nvSpPr>
          <p:cNvPr id="8" name="Правоъгълник 7"/>
          <p:cNvSpPr/>
          <p:nvPr/>
        </p:nvSpPr>
        <p:spPr>
          <a:xfrm>
            <a:off x="2555775" y="1817186"/>
            <a:ext cx="4871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cap="all" dirty="0" smtClean="0">
                <a:effectLst/>
                <a:latin typeface="Times New Roman"/>
                <a:ea typeface="Times New Roman"/>
              </a:rPr>
              <a:t>Институт по аграрна икономика</a:t>
            </a:r>
            <a:endParaRPr lang="bg-BG" dirty="0"/>
          </a:p>
        </p:txBody>
      </p:sp>
      <p:cxnSp>
        <p:nvCxnSpPr>
          <p:cNvPr id="10" name="Съединение с чупка 9"/>
          <p:cNvCxnSpPr/>
          <p:nvPr/>
        </p:nvCxnSpPr>
        <p:spPr>
          <a:xfrm>
            <a:off x="899592" y="2489714"/>
            <a:ext cx="7416824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ово поле 15"/>
          <p:cNvSpPr txBox="1"/>
          <p:nvPr/>
        </p:nvSpPr>
        <p:spPr>
          <a:xfrm>
            <a:off x="359532" y="6237312"/>
            <a:ext cx="842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Годишен отчет на дейността на ИАИ</a:t>
            </a:r>
            <a:r>
              <a:rPr lang="bg-BG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февруари 201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bg-BG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г., </a:t>
            </a:r>
            <a:r>
              <a:rPr lang="bg-BG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София</a:t>
            </a:r>
            <a:endParaRPr lang="bg-BG" sz="1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32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5536" y="1628801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Проектн</a:t>
            </a:r>
            <a:r>
              <a:rPr lang="bg-BG" b="1" cap="small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предложени</a:t>
            </a:r>
            <a:r>
              <a:rPr lang="bg-BG" b="1" cap="small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ФНИ </a:t>
            </a:r>
            <a:r>
              <a:rPr lang="bg-BG" b="1" cap="small" dirty="0" smtClean="0">
                <a:latin typeface="Times New Roman" pitchFamily="18" charset="0"/>
                <a:cs typeface="Times New Roman" pitchFamily="18" charset="0"/>
              </a:rPr>
              <a:t> (2 бр.) за подкрепа на международни научни форуми, провеждани в Република България</a:t>
            </a: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гл. експерт Атанаска Джоджова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Wingdings" pitchFamily="2" charset="2"/>
              <a:buChar char="q"/>
            </a:pP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Проектно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ФНИ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млади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учени</a:t>
            </a:r>
            <a:r>
              <a:rPr lang="bg-BG" b="1" cap="small" dirty="0" smtClean="0">
                <a:latin typeface="Times New Roman" pitchFamily="18" charset="0"/>
                <a:cs typeface="Times New Roman" pitchFamily="18" charset="0"/>
              </a:rPr>
              <a:t> и постдокторанти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 с р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i="1" cap="small" dirty="0" smtClean="0">
                <a:latin typeface="Times New Roman" pitchFamily="18" charset="0"/>
                <a:cs typeface="Times New Roman" pitchFamily="18" charset="0"/>
              </a:rPr>
              <a:t>: гл.ас.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д-р А.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Саров</a:t>
            </a: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bg-BG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buClr>
                <a:srgbClr val="C00000"/>
              </a:buClr>
              <a:buFont typeface="Wingdings" pitchFamily="2" charset="2"/>
              <a:buChar char="q"/>
            </a:pP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Проектн</a:t>
            </a:r>
            <a:r>
              <a:rPr lang="bg-BG" b="1" cap="small" dirty="0" smtClean="0">
                <a:latin typeface="Times New Roman" pitchFamily="18" charset="0"/>
                <a:cs typeface="Times New Roman" pitchFamily="18" charset="0"/>
              </a:rPr>
              <a:t>и п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редложения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нови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научноизследователски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bg-BG" b="1" cap="small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 lvl="0">
              <a:buNone/>
            </a:pP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 за 2017-2018 към ССА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целият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bg-BG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Проектно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предложение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en-US" b="1" cap="small" dirty="0" smtClean="0">
                <a:latin typeface="Times New Roman" pitchFamily="18" charset="0"/>
                <a:cs typeface="Times New Roman" pitchFamily="18" charset="0"/>
              </a:rPr>
              <a:t> ФНИ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Конкурс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финансиране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- 2017"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одобрен за финансиране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Иновационни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модели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повишаване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конкурентоспосбността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земеделските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стопанства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  с р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i="1" cap="small" dirty="0" smtClean="0">
                <a:latin typeface="Times New Roman" pitchFamily="18" charset="0"/>
                <a:cs typeface="Times New Roman" pitchFamily="18" charset="0"/>
              </a:rPr>
              <a:t>д-р 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Нина</a:t>
            </a:r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Котева</a:t>
            </a:r>
            <a:endParaRPr lang="en-US" i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buNone/>
            </a:pPr>
            <a:endParaRPr lang="bg-BG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bg-BG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17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18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дейности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13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14282" y="1643050"/>
            <a:ext cx="85725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Атестация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служители</a:t>
            </a: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bg-BG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по Акредитацията на ИАИ</a:t>
            </a:r>
            <a:endParaRPr lang="en-US" b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целият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bg-BG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Провеждане на начален инструктаж по безопасност и здраве на служителите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отдел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Продажба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сборници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нормативи</a:t>
            </a:r>
            <a:endParaRPr lang="en-US" b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Славка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Андреева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Присъствие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време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изпити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като</a:t>
            </a:r>
            <a:r>
              <a:rPr lang="en-US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квестор</a:t>
            </a:r>
            <a:r>
              <a:rPr lang="bg-BG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endParaRPr lang="en-US" b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Наташка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Соколова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Славка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Андреева</a:t>
            </a:r>
            <a:endParaRPr lang="bg-BG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bg-BG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 комисия за избор на изпълнител за отпечатване на книга по проект "Управление и оценка на аграрната устойчивост – опит, предизвикателства и уроци от България и Китай</a:t>
            </a:r>
            <a:r>
              <a:rPr lang="bg-BG" b="1" i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</a:t>
            </a:r>
            <a:endParaRPr lang="en-US" b="1" i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endParaRPr lang="en-US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10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12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дейности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76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79512" y="1628800"/>
            <a:ext cx="871543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Поддържане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сайт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Укрепване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аналитичния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капацитет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Центъра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икономически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анализи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селското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стопанство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към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ИАИ“.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cap="small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Поддържане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сайт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"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Устойчивост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селското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стопанство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lang="en-US" sz="1600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България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cap="small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en-US" sz="1600" b="1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Текуща</a:t>
            </a:r>
            <a:r>
              <a:rPr kumimoji="0" lang="en-US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</a:t>
            </a:r>
            <a:r>
              <a:rPr kumimoji="0" lang="en-US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</a:t>
            </a:r>
            <a:r>
              <a:rPr kumimoji="0" lang="en-US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актуализиране</a:t>
            </a:r>
            <a:r>
              <a:rPr kumimoji="0" lang="en-US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информация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планови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извънпланови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проекти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участия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във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форуми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превод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автобиографии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уебсайта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small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ИАИ</a:t>
            </a:r>
            <a:endParaRPr kumimoji="0" lang="en-US" sz="1600" b="0" i="0" u="none" strike="noStrike" cap="small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Лазарова-Муслах</a:t>
            </a:r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600" b="0" i="0" u="none" strike="noStrike" cap="small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bg-BG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Изготвяне на агротехническа експертиза </a:t>
            </a:r>
            <a:r>
              <a:rPr kumimoji="0" lang="bg-BG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относно Международно арбитражно дело No5 от 2016г. към Българска търговско промишлена палата (Арбитражен съд) </a:t>
            </a:r>
            <a:r>
              <a:rPr kumimoji="0" lang="bg-BG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bg-BG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възложител - Председателя на Селскостопанска Академия</a:t>
            </a:r>
            <a:r>
              <a:rPr kumimoji="0" lang="en-US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bg-BG" sz="1600" b="0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проф. Пачев</a:t>
            </a:r>
            <a:endParaRPr kumimoji="0" lang="en-US" sz="1600" b="0" i="0" u="none" strike="noStrike" cap="small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Антон </a:t>
            </a: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Митов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Сборник от международна научна конференция „Развитие на земеделието и тенденции на стоковите пазари”, </a:t>
            </a:r>
            <a:r>
              <a:rPr lang="ru-RU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проект ФНИ </a:t>
            </a:r>
            <a:r>
              <a:rPr lang="en-US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ru-RU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01/17 от 03.11.2016 г.</a:t>
            </a:r>
            <a:endParaRPr lang="en-US" sz="1600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/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9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дейности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3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57158" y="1673092"/>
            <a:ext cx="857256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q"/>
            </a:pPr>
            <a:r>
              <a:rPr lang="bg-BG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Поддържане Регистъра за научната дейност към Националния център за информация и документация /НАЦИД/</a:t>
            </a:r>
            <a:endParaRPr lang="en-US" sz="1600" b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Наташка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Соколова</a:t>
            </a:r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bg-BG" sz="1600" b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</a:pPr>
            <a:r>
              <a:rPr kumimoji="0" lang="bg-BG" sz="1600" b="1" i="0" u="none" strike="noStrike" cap="small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Съдействие в работата на други информационни отдели:</a:t>
            </a:r>
            <a:endParaRPr kumimoji="0" lang="en-US" sz="1600" b="0" i="0" u="none" strike="noStrike" cap="small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1600" b="0" i="0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Отчисляване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книги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фонда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Централна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селскостопанска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библиотека</a:t>
            </a:r>
            <a:endParaRPr kumimoji="0" lang="en-US" sz="1600" b="0" i="1" u="none" strike="noStrike" cap="small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Превод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списание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Икономика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селското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стопанство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–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резюмета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графики</a:t>
            </a:r>
            <a:endParaRPr kumimoji="0" lang="en-US" sz="1600" b="0" i="1" u="none" strike="noStrike" cap="small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Превод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редактиране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резюмета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списания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Растениевъдни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науки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и „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Животновъдни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науки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kumimoji="0" lang="en-US" sz="1600" b="0" i="1" u="none" strike="noStrike" cap="small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Добавяне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броеве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базата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Животновъдни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1" u="none" strike="noStrike" cap="small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науки</a:t>
            </a:r>
            <a:r>
              <a:rPr kumimoji="0" lang="en-US" sz="1600" b="0" i="1" u="none" strike="noStrike" cap="small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kumimoji="0" lang="bg-BG" sz="1600" b="0" i="1" u="none" strike="noStrike" cap="small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1600" i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в комисия по избор на автомобил</a:t>
            </a:r>
            <a:endParaRPr lang="en-US" sz="1600" i="1" cap="small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1600" i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Временно изпълнение на длъжността шофьор по съвместяване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Ø"/>
            </a:pPr>
            <a:endParaRPr kumimoji="0" lang="en-US" sz="1600" b="0" i="1" u="none" strike="noStrike" cap="small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Антон Митов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Лазарова-Муслах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</a:t>
            </a: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ихаил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algn="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Наташка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Соколова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9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дейности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53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 flip="none" rotWithShape="1"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1"/>
              <a:tileRect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авоъгълник 3"/>
          <p:cNvSpPr/>
          <p:nvPr/>
        </p:nvSpPr>
        <p:spPr>
          <a:xfrm>
            <a:off x="4499992" y="2708920"/>
            <a:ext cx="4464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Приятен ден!</a:t>
            </a:r>
          </a:p>
        </p:txBody>
      </p:sp>
      <p:pic>
        <p:nvPicPr>
          <p:cNvPr id="8" name="Картина 7" descr="IMG_20160310_121741"/>
          <p:cNvPicPr>
            <a:picLocks noGrp="1" noChangeAspect="1"/>
          </p:cNvPicPr>
          <p:nvPr isPhoto="1"/>
        </p:nvPicPr>
        <p:blipFill>
          <a:blip r:embed="rId3" cstate="print">
            <a:lum bright="6000" contrast="10000"/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8"/>
            <a:ext cx="3384376" cy="4802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Текстово поле 1"/>
          <p:cNvSpPr txBox="1"/>
          <p:nvPr/>
        </p:nvSpPr>
        <p:spPr>
          <a:xfrm>
            <a:off x="3635896" y="4437112"/>
            <a:ext cx="5077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експерт Елизабет Иванова, нач. отдел</a:t>
            </a:r>
          </a:p>
          <a:p>
            <a:pPr algn="r"/>
            <a:r>
              <a:rPr lang="bg-BG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“Проектно-технически”, ИАИ</a:t>
            </a:r>
          </a:p>
          <a:p>
            <a:pPr algn="r"/>
            <a:r>
              <a:rPr lang="bg-BG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+ 359 2 </a:t>
            </a:r>
            <a:r>
              <a:rPr lang="bg-BG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894 189 677</a:t>
            </a:r>
          </a:p>
          <a:p>
            <a:pPr algn="r"/>
            <a:r>
              <a:rPr lang="bg-BG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-mail elizabet_ivanova_iai@yahoo.com</a:t>
            </a:r>
            <a:endParaRPr lang="bg-BG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"/>
          <p:cNvPicPr/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20080" cy="648072"/>
          </a:xfrm>
          <a:prstGeom prst="rect">
            <a:avLst/>
          </a:prstGeom>
          <a:noFill/>
        </p:spPr>
      </p:pic>
      <p:pic>
        <p:nvPicPr>
          <p:cNvPr id="15" name="Picture 2"/>
          <p:cNvPicPr/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04664"/>
            <a:ext cx="540891" cy="648072"/>
          </a:xfrm>
          <a:prstGeom prst="rect">
            <a:avLst/>
          </a:prstGeom>
          <a:noFill/>
        </p:spPr>
      </p:pic>
      <p:sp>
        <p:nvSpPr>
          <p:cNvPr id="16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033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bg-BG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Състав</a:t>
            </a:r>
            <a:endParaRPr lang="bg-BG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786346"/>
          </a:xfrm>
        </p:spPr>
        <p:txBody>
          <a:bodyPr>
            <a:normAutofit fontScale="92500" lnSpcReduction="20000"/>
          </a:bodyPr>
          <a:lstStyle/>
          <a:p>
            <a:pPr marL="857250" lvl="2" indent="0" algn="ctr">
              <a:buNone/>
            </a:pPr>
            <a:endParaRPr lang="en-US" cap="small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2" indent="0" algn="ctr">
              <a:spcBef>
                <a:spcPts val="0"/>
              </a:spcBef>
              <a:buNone/>
            </a:pPr>
            <a:r>
              <a:rPr lang="bg-BG" sz="3300" b="1" cap="small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bg-BG" sz="3300" b="1" cap="small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„Проектно-технически</a:t>
            </a:r>
            <a:r>
              <a:rPr lang="bg-BG" sz="3300" b="1" cap="small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sz="3300" b="1" cap="small" dirty="0" smtClean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 algn="ctr">
              <a:buNone/>
            </a:pPr>
            <a:endParaRPr lang="bg-BG" cap="sm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експерт Елизабет Иванова, началник отдел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гл. експерт Атанаска </a:t>
            </a:r>
            <a:r>
              <a:rPr lang="bg-BG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Джоджова</a:t>
            </a:r>
            <a:endParaRPr lang="bg-BG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експерт Кремена Горчева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експерт Марина Лазарова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експерт Антон Митов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експерт Васил Стойчев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мл. експерт Михаил Колев 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специалист </a:t>
            </a:r>
            <a:r>
              <a:rPr lang="bg-BG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Наташка</a:t>
            </a: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Соколова</a:t>
            </a:r>
          </a:p>
          <a:p>
            <a:pPr marL="1828800" lvl="3" indent="-514350">
              <a:buFont typeface="+mj-lt"/>
              <a:buAutoNum type="arabicPeriod"/>
            </a:pPr>
            <a:r>
              <a:rPr lang="bg-B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специалист Славка Андреева</a:t>
            </a:r>
            <a:endParaRPr lang="en-US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bg-BG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Напуснали отдела – 2-ма служители</a:t>
            </a:r>
            <a:endParaRPr lang="en-US" sz="24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bg-BG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Новопостъпили -2-ма служители</a:t>
            </a:r>
            <a:endParaRPr lang="en-US" sz="24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514350">
              <a:buFont typeface="+mj-lt"/>
              <a:buAutoNum type="arabicPeriod"/>
            </a:pPr>
            <a:endPara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504056" cy="504056"/>
          </a:xfrm>
          <a:prstGeom prst="rect">
            <a:avLst/>
          </a:prstGeom>
          <a:noFill/>
        </p:spPr>
      </p:pic>
      <p:pic>
        <p:nvPicPr>
          <p:cNvPr id="2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400085"/>
            <a:ext cx="396875" cy="508635"/>
          </a:xfrm>
          <a:prstGeom prst="rect">
            <a:avLst/>
          </a:prstGeom>
          <a:noFill/>
        </p:spPr>
      </p:pic>
      <p:cxnSp>
        <p:nvCxnSpPr>
          <p:cNvPr id="7" name="Съединение с чупка 20"/>
          <p:cNvCxnSpPr/>
          <p:nvPr/>
        </p:nvCxnSpPr>
        <p:spPr>
          <a:xfrm>
            <a:off x="0" y="1124744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5657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196752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проекти на ССА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504056" cy="504056"/>
          </a:xfrm>
          <a:prstGeom prst="rect">
            <a:avLst/>
          </a:prstGeom>
          <a:noFill/>
        </p:spPr>
      </p:pic>
      <p:pic>
        <p:nvPicPr>
          <p:cNvPr id="1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731" y="400084"/>
            <a:ext cx="396875" cy="508635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5026310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Иновационни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модели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управление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земеделските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стопанства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планинските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райони</a:t>
            </a:r>
            <a:r>
              <a:rPr lang="en-US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  <a:p>
            <a:pPr lvl="0">
              <a:buNone/>
            </a:pPr>
            <a:r>
              <a:rPr lang="bg-BG" sz="1800" i="1" cap="small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8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8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8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cap="small" dirty="0" err="1" smtClean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en-US" sz="1800" i="1" cap="small" dirty="0" smtClean="0">
                <a:latin typeface="Times New Roman" pitchFamily="18" charset="0"/>
                <a:cs typeface="Times New Roman" pitchFamily="18" charset="0"/>
              </a:rPr>
              <a:t>. д-р Д</a:t>
            </a:r>
            <a:r>
              <a:rPr lang="bg-BG" sz="1800" i="1" cap="small" dirty="0" smtClean="0">
                <a:latin typeface="Times New Roman" pitchFamily="18" charset="0"/>
                <a:cs typeface="Times New Roman" pitchFamily="18" charset="0"/>
              </a:rPr>
              <a:t>имитър</a:t>
            </a:r>
            <a:r>
              <a:rPr lang="en-US" sz="18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cap="small" dirty="0" err="1" smtClean="0">
                <a:latin typeface="Times New Roman" pitchFamily="18" charset="0"/>
                <a:cs typeface="Times New Roman" pitchFamily="18" charset="0"/>
              </a:rPr>
              <a:t>Николов</a:t>
            </a:r>
            <a:endParaRPr lang="en-US" sz="1800" i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нач.отдел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Лазарова-Муслах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Наташка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Соколова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</a:t>
            </a: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ихаил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algn="just" fontAlgn="base">
              <a:spcAft>
                <a:spcPct val="0"/>
              </a:spcAft>
              <a:buClr>
                <a:srgbClr val="C00000"/>
              </a:buClr>
              <a:buFont typeface="+mj-lt"/>
              <a:buAutoNum type="arabicPeriod" startAt="2"/>
            </a:pP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</a:t>
            </a:r>
            <a:r>
              <a:rPr lang="bg-BG" sz="18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8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„Устойчивост на селското стопанство в България”</a:t>
            </a:r>
          </a:p>
          <a:p>
            <a:pPr fontAlgn="base">
              <a:spcAft>
                <a:spcPct val="0"/>
              </a:spcAft>
              <a:buNone/>
            </a:pPr>
            <a:r>
              <a:rPr lang="bg-BG" sz="1800" i="1" cap="small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8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8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8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cap="small" dirty="0" err="1" smtClean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en-US" sz="1800" i="1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i="1" cap="small" dirty="0" err="1" smtClean="0">
                <a:latin typeface="Times New Roman" pitchFamily="18" charset="0"/>
                <a:cs typeface="Times New Roman" pitchFamily="18" charset="0"/>
              </a:rPr>
              <a:t>д-р Храбрин Башев</a:t>
            </a: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18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Антон Митов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Славка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Андреева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>
              <a:buClr>
                <a:srgbClr val="C00000"/>
              </a:buClr>
              <a:buFont typeface="+mj-lt"/>
              <a:buAutoNum type="arabicPeriod" startAt="3"/>
            </a:pP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„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Въздействие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ОСП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върху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хранителната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верига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разработване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сценарии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промяна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политиката</a:t>
            </a:r>
            <a:r>
              <a:rPr lang="en-US" sz="1600" b="1" cap="smal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</a:p>
          <a:p>
            <a:pPr lvl="0">
              <a:buNone/>
            </a:pP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доц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. д -р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Божидар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Иванов</a:t>
            </a:r>
            <a:endParaRPr lang="en-US" sz="1600" i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експерт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Атанаска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Джоджова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buNone/>
            </a:pPr>
            <a:endParaRPr lang="en-US" sz="1800" cap="sm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cap="sm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1800" cap="small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 cap="small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29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196752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  проекти 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504056" cy="504056"/>
          </a:xfrm>
          <a:prstGeom prst="rect">
            <a:avLst/>
          </a:prstGeom>
          <a:noFill/>
        </p:spPr>
      </p:pic>
      <p:pic>
        <p:nvPicPr>
          <p:cNvPr id="1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731" y="400084"/>
            <a:ext cx="396875" cy="508635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5026310"/>
          </a:xfrm>
        </p:spPr>
        <p:txBody>
          <a:bodyPr>
            <a:noAutofit/>
          </a:bodyPr>
          <a:lstStyle/>
          <a:p>
            <a:pPr marL="0" lvl="0" indent="0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>
              <a:buNone/>
            </a:pPr>
            <a:endParaRPr lang="en-US" sz="1800" cap="sm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cap="sm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g-BG" sz="1800" cap="small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51520" y="1334331"/>
            <a:ext cx="864096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Clr>
                <a:srgbClr val="C00000"/>
              </a:buClr>
              <a:buFont typeface="+mj-lt"/>
              <a:buAutoNum type="arabicPeriod"/>
            </a:pP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bg-BG" sz="1600" b="1" cap="small" dirty="0" smtClean="0">
                <a:latin typeface="Times New Roman" pitchFamily="18" charset="0"/>
                <a:cs typeface="Times New Roman" pitchFamily="18" charset="0"/>
              </a:rPr>
              <a:t> – „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Food Security, Sustainable Agriculture and Forestry, Marine, Maritime and Inland Water Research and the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Bioeconomy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разработва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PROVIding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smart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DElivery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of public goods by EU agriculture and forestry</a:t>
            </a:r>
            <a:r>
              <a:rPr lang="bg-BG" sz="1600" b="1" cap="small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marL="342900" indent="-342900"/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	Р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. д-р Д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имитър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Николов</a:t>
            </a:r>
            <a:endParaRPr lang="bg-BG" sz="1600" i="1" cap="sm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Елизабет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Иванова</a:t>
            </a: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Марина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Лазарова-Муслах</a:t>
            </a:r>
            <a:endParaRPr lang="en-US" sz="14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bg-BG" sz="1600" cap="small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cap="small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C00000"/>
              </a:buClr>
              <a:buFont typeface="+mj-lt"/>
              <a:buAutoNum type="arabicPeriod" startAt="2"/>
            </a:pP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аграрната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устойчивост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опит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предизвикателства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уроци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Китай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”- 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проф. д-р Храбрин Башев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endParaRPr lang="en-US" sz="12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Антон Митов;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endParaRPr lang="bg-BG" sz="14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>
              <a:buClr>
                <a:srgbClr val="C00000"/>
              </a:buClr>
              <a:buFont typeface="+mj-lt"/>
              <a:buAutoNum type="arabicPeriod" startAt="3"/>
            </a:pP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Българо-китайски</a:t>
            </a:r>
            <a:r>
              <a:rPr lang="bg-BG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Сравнително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проучване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екологичните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условия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съхранението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културните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устойчиво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туризма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селските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райони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Китай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“- 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доц. д-р Божидар Иванов</a:t>
            </a:r>
          </a:p>
          <a:p>
            <a:pPr lvl="0" algn="just">
              <a:buClr>
                <a:srgbClr val="C00000"/>
              </a:buClr>
            </a:pPr>
            <a:endParaRPr lang="en-US" sz="12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ст. експ.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endParaRPr lang="en-US" sz="1400" b="1" cap="small" dirty="0" smtClean="0">
              <a:solidFill>
                <a:srgbClr val="FF66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bg-BG" sz="1400" cap="small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400" cap="small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Clr>
                <a:srgbClr val="C00000"/>
              </a:buClr>
              <a:buFont typeface="+mj-lt"/>
              <a:buAutoNum type="arabicPeriod" startAt="4"/>
            </a:pP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Укрепване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аналитичния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капацитет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Центъра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икономически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анализи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селското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стопанство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към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ИАИ“.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Съвместен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1600" b="1" cap="small" dirty="0" err="1" smtClean="0">
                <a:latin typeface="Times New Roman" pitchFamily="18" charset="0"/>
                <a:cs typeface="Times New Roman" pitchFamily="18" charset="0"/>
              </a:rPr>
              <a:t>института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FAPRI-MU., САЩ - 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ъководител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доц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д-р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Божидар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Иванов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bg-BG" sz="1600" i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>
                <a:srgbClr val="C00000"/>
              </a:buClr>
            </a:pPr>
            <a:endParaRPr lang="en-US" sz="12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гл. експерт Атанаска Джоджова; ст. експ.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Васил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Стойчев</a:t>
            </a: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Кремена</a:t>
            </a:r>
            <a:r>
              <a:rPr lang="en-US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400" b="1" cap="small" dirty="0" err="1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Горчева</a:t>
            </a:r>
            <a:r>
              <a:rPr lang="bg-BG" sz="1400" b="1" cap="small" dirty="0" smtClean="0">
                <a:solidFill>
                  <a:srgbClr val="FF66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8029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 </a:t>
            </a:r>
            <a:r>
              <a:rPr lang="bg-B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форуми</a:t>
            </a:r>
          </a:p>
        </p:txBody>
      </p:sp>
      <p:pic>
        <p:nvPicPr>
          <p:cNvPr id="1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504056" cy="504056"/>
          </a:xfrm>
          <a:prstGeom prst="rect">
            <a:avLst/>
          </a:prstGeom>
          <a:noFill/>
        </p:spPr>
      </p:pic>
      <p:pic>
        <p:nvPicPr>
          <p:cNvPr id="1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48680"/>
            <a:ext cx="396875" cy="508635"/>
          </a:xfrm>
          <a:prstGeom prst="rect">
            <a:avLst/>
          </a:prstGeom>
          <a:noFill/>
        </p:spPr>
      </p:pic>
      <p:sp>
        <p:nvSpPr>
          <p:cNvPr id="2" name="Правоъгълник 1"/>
          <p:cNvSpPr/>
          <p:nvPr/>
        </p:nvSpPr>
        <p:spPr>
          <a:xfrm>
            <a:off x="2771800" y="1700808"/>
            <a:ext cx="604867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Българо-полска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научна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конференция</a:t>
            </a:r>
            <a:endParaRPr lang="bg-BG" sz="24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200" cap="small" dirty="0" smtClean="0">
                <a:latin typeface="Times New Roman" pitchFamily="18" charset="0"/>
                <a:cs typeface="Times New Roman" pitchFamily="18" charset="0"/>
              </a:rPr>
              <a:t>„СЕЛСКОТО СТОПАНСТВО И СЕЛСКИТЕ РАЙОНИ НА БЪЛГАРИЯ И ПОЛША В ОСП ПРЕЗ 2014-2020</a:t>
            </a:r>
            <a:r>
              <a:rPr lang="bg-BG" sz="22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cap="small" dirty="0" smtClean="0">
                <a:latin typeface="Times New Roman" pitchFamily="18" charset="0"/>
                <a:cs typeface="Times New Roman" pitchFamily="18" charset="0"/>
              </a:rPr>
              <a:t>И СЛЕД 2020”</a:t>
            </a:r>
            <a:endParaRPr lang="bg-BG" sz="2200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12 - 13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септември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2017 г.,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София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en-US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целият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1600" i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Конференцията е организирана от ИАИ - София, АУ - Пловдив и Институт по икономика на селското стопанство и продоволствието – държавен изследователски институт - Варшава, Полша. </a:t>
            </a:r>
          </a:p>
          <a:p>
            <a:pPr algn="ctr"/>
            <a:endParaRPr lang="bg-BG" sz="1600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Провеждането на конференцията се осъществи с финансовата подкрепа на Фонд «Научни изследвания» към МОН след подадено проектно предложение и спечелено  съфинансиране на форума в размер на 7000 лв.</a:t>
            </a:r>
            <a:endParaRPr lang="bg-BG" sz="1600" cap="small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bg-BG" sz="2000" cap="sm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C:\Users\Bety-iai\Pictures\IMG_20170913_12470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3" y="1772816"/>
            <a:ext cx="237626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997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1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491880" y="1714488"/>
            <a:ext cx="543783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ІV</a:t>
            </a:r>
            <a:r>
              <a:rPr lang="bg-BG" sz="2400" b="1" cap="small" dirty="0" smtClean="0">
                <a:latin typeface="Times New Roman" pitchFamily="18" charset="0"/>
                <a:cs typeface="Times New Roman" pitchFamily="18" charset="0"/>
              </a:rPr>
              <a:t>-ти международен научен форум</a:t>
            </a:r>
          </a:p>
          <a:p>
            <a:pPr lvl="0" algn="ctr"/>
            <a:r>
              <a:rPr lang="bg-BG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cap="small" dirty="0" smtClean="0">
                <a:latin typeface="Times New Roman" pitchFamily="18" charset="0"/>
                <a:cs typeface="Times New Roman" pitchFamily="18" charset="0"/>
              </a:rPr>
              <a:t>„Аграрната икономика в подкрепа на земеделието”</a:t>
            </a:r>
          </a:p>
          <a:p>
            <a:pPr lvl="0" algn="ctr"/>
            <a:r>
              <a:rPr lang="bg-BG" sz="2200" b="1" cap="small" dirty="0" smtClean="0">
                <a:latin typeface="Times New Roman" pitchFamily="18" charset="0"/>
                <a:cs typeface="Times New Roman" pitchFamily="18" charset="0"/>
              </a:rPr>
              <a:t>Международна научна конференция </a:t>
            </a:r>
          </a:p>
          <a:p>
            <a:pPr lvl="0" algn="ctr"/>
            <a:r>
              <a:rPr lang="bg-BG" sz="2200" cap="small" dirty="0" smtClean="0">
                <a:latin typeface="Times New Roman" pitchFamily="18" charset="0"/>
                <a:cs typeface="Times New Roman" pitchFamily="18" charset="0"/>
              </a:rPr>
              <a:t>“ОСП – Настояще и бъдеще”</a:t>
            </a:r>
          </a:p>
          <a:p>
            <a:pPr lvl="0" algn="ctr"/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31октомври – 1 ноември 2017, София, България</a:t>
            </a:r>
            <a:endParaRPr lang="en-US" sz="16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700" i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целият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  <a:endParaRPr lang="ru-RU" i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 </a:t>
            </a:r>
            <a:r>
              <a:rPr lang="bg-B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форуми</a:t>
            </a:r>
          </a:p>
        </p:txBody>
      </p:sp>
      <p:pic>
        <p:nvPicPr>
          <p:cNvPr id="8" name="Picture 7" descr="http://www.iae-bg.com/wp-content/uploads/2017/11/IMG_5438-1024x76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534" y="1772816"/>
            <a:ext cx="340935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51520" y="4581128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Форумът е организиран от Селскостопанска академия, Институт по аграрна икономика, Център за изследване и анализи в селското стопанство към ИАИ, Българската асоциация на аграрикономистите и Фондация „Америка за България”</a:t>
            </a:r>
          </a:p>
          <a:p>
            <a:pPr algn="ctr"/>
            <a:r>
              <a:rPr lang="ru-RU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Провеждането на конференцията се осъществи с финансовата подкрепа на Фонд «Научни изследвания» към МОН след подадено проектно предложение и спечелено  съфинансиране на форума в размер на 6999 лв.</a:t>
            </a:r>
          </a:p>
        </p:txBody>
      </p:sp>
    </p:spTree>
    <p:extLst>
      <p:ext uri="{BB962C8B-B14F-4D97-AF65-F5344CB8AC3E}">
        <p14:creationId xmlns="" xmlns:p14="http://schemas.microsoft.com/office/powerpoint/2010/main" val="31997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1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 </a:t>
            </a:r>
            <a:r>
              <a:rPr lang="bg-B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форуми</a:t>
            </a:r>
          </a:p>
        </p:txBody>
      </p:sp>
      <p:sp>
        <p:nvSpPr>
          <p:cNvPr id="8" name="Rectangle 7"/>
          <p:cNvSpPr/>
          <p:nvPr/>
        </p:nvSpPr>
        <p:spPr>
          <a:xfrm>
            <a:off x="3779912" y="1700808"/>
            <a:ext cx="53640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Международна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селскостопанска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изложба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АГРА-201</a:t>
            </a:r>
            <a:r>
              <a:rPr lang="bg-BG" sz="2400" b="1" cap="small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Пловдив</a:t>
            </a:r>
            <a:endParaRPr lang="en-US" sz="24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целият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  <a:endParaRPr lang="bg-BG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cap="small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орум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Отвори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очи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кръгова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small" dirty="0" err="1" smtClean="0">
                <a:latin typeface="Times New Roman" pitchFamily="18" charset="0"/>
                <a:cs typeface="Times New Roman" pitchFamily="18" charset="0"/>
              </a:rPr>
              <a:t>икономика</a:t>
            </a:r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!“ </a:t>
            </a:r>
            <a:endParaRPr lang="bg-BG" sz="24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огледът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сектор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Земеделие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храни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ноември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2017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Биологически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, СУ „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Климент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Охридски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Посолството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Нидерландия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cap="small" dirty="0" err="1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ст. експ. Антон Митов </a:t>
            </a:r>
          </a:p>
          <a:p>
            <a:pPr algn="ctr"/>
            <a:endParaRPr lang="bg-BG" sz="14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b="1" cap="small" dirty="0" smtClean="0">
                <a:latin typeface="Times New Roman" pitchFamily="18" charset="0"/>
                <a:cs typeface="Times New Roman" pitchFamily="18" charset="0"/>
              </a:rPr>
              <a:t>„ФИНАНСИРАНЕ НА БИЗНЕСА”</a:t>
            </a:r>
            <a:endParaRPr lang="bg-BG" sz="24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май</a:t>
            </a:r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 2017 г.</a:t>
            </a:r>
            <a:r>
              <a:rPr lang="bg-BG" i="1" cap="small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хотел</a:t>
            </a:r>
            <a:r>
              <a:rPr lang="en-US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cap="small" dirty="0" err="1" smtClean="0">
                <a:latin typeface="Times New Roman" pitchFamily="18" charset="0"/>
                <a:cs typeface="Times New Roman" pitchFamily="18" charset="0"/>
              </a:rPr>
              <a:t>Novotel</a:t>
            </a:r>
            <a:r>
              <a:rPr lang="bg-BG" i="1" cap="small" dirty="0" smtClean="0">
                <a:latin typeface="Times New Roman" pitchFamily="18" charset="0"/>
                <a:cs typeface="Times New Roman" pitchFamily="18" charset="0"/>
              </a:rPr>
              <a:t>, София</a:t>
            </a:r>
            <a:endParaRPr lang="bg-BG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ст. експ.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Елизабет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Иванова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en-US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тдел</a:t>
            </a:r>
            <a:endParaRPr lang="bg-BG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Снимка на Финансова интелигентност / Financial Intelligence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44824"/>
            <a:ext cx="3456383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997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1"/>
          <p:cNvSpPr txBox="1">
            <a:spLocks/>
          </p:cNvSpPr>
          <p:nvPr/>
        </p:nvSpPr>
        <p:spPr>
          <a:xfrm>
            <a:off x="107504" y="274638"/>
            <a:ext cx="8928992" cy="8501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Mincho"/>
                <a:cs typeface="+mj-cs"/>
              </a:rPr>
              <a:t>Национални научни форуми</a:t>
            </a:r>
            <a:endParaRPr kumimoji="0" lang="bg-BG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400084"/>
            <a:ext cx="504056" cy="504056"/>
          </a:xfrm>
          <a:prstGeom prst="rect">
            <a:avLst/>
          </a:prstGeom>
          <a:noFill/>
        </p:spPr>
      </p:pic>
      <p:pic>
        <p:nvPicPr>
          <p:cNvPr id="5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731" y="400084"/>
            <a:ext cx="396875" cy="508635"/>
          </a:xfrm>
          <a:prstGeom prst="rect">
            <a:avLst/>
          </a:prstGeom>
          <a:noFill/>
        </p:spPr>
      </p:pic>
      <p:cxnSp>
        <p:nvCxnSpPr>
          <p:cNvPr id="6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95936" y="1772816"/>
            <a:ext cx="489654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bg-BG" sz="20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отворените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врати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в ИАИ </a:t>
            </a:r>
            <a:endParaRPr lang="bg-BG" sz="20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„АГРАРНАТА НАУКА В ПОДКРЕПА НА ЗЕМЕДЕЛИЕТО”</a:t>
            </a:r>
            <a:endParaRPr lang="bg-BG" sz="2000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май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г.,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София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целият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20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Празник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земеделската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наука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0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bg-BG" sz="2000" cap="small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рофесионален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празник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lang="bg-BG" sz="2000" cap="small" dirty="0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ите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областта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bg-BG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земеделската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наука</a:t>
            </a:r>
            <a:endParaRPr lang="bg-BG" sz="2000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Октомври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bg-BG" sz="1600" i="1" cap="small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г.,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Селскостопанска</a:t>
            </a:r>
            <a:r>
              <a:rPr lang="en-US" sz="1600" i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cap="small" dirty="0" err="1" smtClean="0">
                <a:latin typeface="Times New Roman" pitchFamily="18" charset="0"/>
                <a:cs typeface="Times New Roman" pitchFamily="18" charset="0"/>
              </a:rPr>
              <a:t>академия</a:t>
            </a:r>
            <a:endParaRPr lang="en-US" sz="1600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16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експ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Елизабет Иванова</a:t>
            </a:r>
            <a:r>
              <a:rPr lang="en-US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600" b="1" cap="small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нач.отдел</a:t>
            </a:r>
            <a:endParaRPr lang="en-US" sz="16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bg-BG" sz="16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ст. спец. Славка Андреева</a:t>
            </a:r>
            <a:endParaRPr lang="en-US" sz="2400" cap="small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C:\Users\Bety-iai\Pictures\Camera Roll\IMG_20171025_1154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628800"/>
            <a:ext cx="3491880" cy="503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Съединение с чупка 20"/>
          <p:cNvCxnSpPr/>
          <p:nvPr/>
        </p:nvCxnSpPr>
        <p:spPr>
          <a:xfrm>
            <a:off x="0" y="1340768"/>
            <a:ext cx="9144000" cy="144000"/>
          </a:xfrm>
          <a:prstGeom prst="bentConnector3">
            <a:avLst>
              <a:gd name="adj1" fmla="val 50000"/>
            </a:avLst>
          </a:prstGeom>
          <a:ln w="177800" cap="flat" cmpd="tri">
            <a:gradFill>
              <a:gsLst>
                <a:gs pos="0">
                  <a:schemeClr val="accent6"/>
                </a:gs>
                <a:gs pos="94000">
                  <a:schemeClr val="accent6">
                    <a:lumMod val="75000"/>
                  </a:schemeClr>
                </a:gs>
                <a:gs pos="50000">
                  <a:schemeClr val="bg1"/>
                </a:gs>
                <a:gs pos="100000">
                  <a:schemeClr val="accent6">
                    <a:lumMod val="50000"/>
                  </a:schemeClr>
                </a:gs>
              </a:gsLst>
              <a:lin ang="5400000" scaled="0"/>
            </a:gradFill>
            <a:beve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0"/>
          </a:effectLst>
          <a:scene3d>
            <a:camera prst="orthographicFront"/>
            <a:lightRig rig="threePt" dir="t"/>
          </a:scene3d>
          <a:sp3d contourW="12700" prstMaterial="matte">
            <a:bevelB w="139700" prst="cross"/>
            <a:contourClr>
              <a:schemeClr val="accent6">
                <a:lumMod val="75000"/>
              </a:schemeClr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504056" cy="504056"/>
          </a:xfrm>
          <a:prstGeom prst="rect">
            <a:avLst/>
          </a:prstGeom>
          <a:noFill/>
        </p:spPr>
      </p:pic>
      <p:pic>
        <p:nvPicPr>
          <p:cNvPr id="14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76672"/>
            <a:ext cx="396875" cy="508635"/>
          </a:xfrm>
          <a:prstGeom prst="rect">
            <a:avLst/>
          </a:prstGeom>
          <a:noFill/>
        </p:spPr>
      </p:pic>
      <p:sp>
        <p:nvSpPr>
          <p:cNvPr id="10" name="Заглавие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850106"/>
          </a:xfrm>
        </p:spPr>
        <p:txBody>
          <a:bodyPr>
            <a:normAutofit/>
          </a:bodyPr>
          <a:lstStyle/>
          <a:p>
            <a:r>
              <a:rPr lang="bg-BG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 дейности</a:t>
            </a:r>
            <a:endParaRPr lang="bg-BG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5576" y="1844824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bg-BG" sz="20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bg-BG" sz="2000" b="1" cap="small" dirty="0" smtClean="0">
                <a:latin typeface="Times New Roman" pitchFamily="18" charset="0"/>
                <a:cs typeface="Times New Roman" pitchFamily="18" charset="0"/>
              </a:rPr>
              <a:t>Програма „Еразъм +” (целогодишно)</a:t>
            </a:r>
          </a:p>
          <a:p>
            <a:pPr algn="ctr"/>
            <a:r>
              <a:rPr lang="bg-BG" sz="2000" b="1" cap="small" dirty="0" smtClean="0">
                <a:latin typeface="Times New Roman" pitchFamily="18" charset="0"/>
                <a:cs typeface="Times New Roman" pitchFamily="18" charset="0"/>
              </a:rPr>
              <a:t>координатор на ИАИ</a:t>
            </a:r>
          </a:p>
          <a:p>
            <a:pPr algn="ctr"/>
            <a:r>
              <a:rPr lang="bg-BG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ст. експ. Марина Лазарова</a:t>
            </a:r>
            <a:r>
              <a:rPr lang="en-US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Муслах</a:t>
            </a:r>
          </a:p>
          <a:p>
            <a:pPr algn="ctr"/>
            <a:endParaRPr lang="bg-BG" sz="20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sz="20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Предоставяне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small" dirty="0" err="1" smtClean="0">
                <a:latin typeface="Times New Roman" pitchFamily="18" charset="0"/>
                <a:cs typeface="Times New Roman" pitchFamily="18" charset="0"/>
              </a:rPr>
              <a:t>учените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открити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конкурси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– ОП РЧР, ФНИ, ОП „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Иновации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cap="small" dirty="0" err="1" smtClean="0">
                <a:latin typeface="Times New Roman" pitchFamily="18" charset="0"/>
                <a:cs typeface="Times New Roman" pitchFamily="18" charset="0"/>
              </a:rPr>
              <a:t>конкурентоспособност</a:t>
            </a:r>
            <a:r>
              <a:rPr lang="en-US" sz="2000" cap="small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ctr"/>
            <a:r>
              <a:rPr lang="bg-BG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ст. експ. Елизабет Иванова, нач.</a:t>
            </a:r>
            <a:r>
              <a:rPr lang="en-US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</a:p>
          <a:p>
            <a:pPr algn="ctr"/>
            <a:r>
              <a:rPr lang="ru-RU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мл. експ. Михаил Колев </a:t>
            </a:r>
          </a:p>
          <a:p>
            <a:pPr algn="ctr"/>
            <a:endParaRPr lang="bg-BG" sz="2000" b="1" cap="small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000" b="1" cap="small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1997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758</TotalTime>
  <Words>1037</Words>
  <Application>Microsoft Office PowerPoint</Application>
  <PresentationFormat>On-screen Show (4:3)</PresentationFormat>
  <Paragraphs>187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тема</vt:lpstr>
      <vt:lpstr>Отчет  на отдел „Проектно-технически“</vt:lpstr>
      <vt:lpstr>Състав</vt:lpstr>
      <vt:lpstr>Участие в проекти на ССА</vt:lpstr>
      <vt:lpstr>Международни  проекти </vt:lpstr>
      <vt:lpstr>Международни научни форуми</vt:lpstr>
      <vt:lpstr>Международни научни форуми</vt:lpstr>
      <vt:lpstr>Международни научни форуми</vt:lpstr>
      <vt:lpstr>Slide 8</vt:lpstr>
      <vt:lpstr>Други дейности</vt:lpstr>
      <vt:lpstr>Други дейности</vt:lpstr>
      <vt:lpstr>Други дейности</vt:lpstr>
      <vt:lpstr>Други дейности</vt:lpstr>
      <vt:lpstr>Други дейности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на отдел „Проектно-технически“</dc:title>
  <dc:creator>Бети</dc:creator>
  <cp:lastModifiedBy>Bety-iai</cp:lastModifiedBy>
  <cp:revision>109</cp:revision>
  <dcterms:created xsi:type="dcterms:W3CDTF">2017-01-27T08:54:33Z</dcterms:created>
  <dcterms:modified xsi:type="dcterms:W3CDTF">2018-02-01T10:58:27Z</dcterms:modified>
</cp:coreProperties>
</file>