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60" r:id="rId4"/>
    <p:sldId id="279" r:id="rId5"/>
    <p:sldId id="276" r:id="rId6"/>
    <p:sldId id="277" r:id="rId7"/>
    <p:sldId id="280" r:id="rId8"/>
    <p:sldId id="283" r:id="rId9"/>
    <p:sldId id="282" r:id="rId10"/>
    <p:sldId id="270" r:id="rId11"/>
    <p:sldId id="271" r:id="rId12"/>
    <p:sldId id="272" r:id="rId13"/>
    <p:sldId id="278" r:id="rId14"/>
    <p:sldId id="273" r:id="rId15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9966"/>
    <a:srgbClr val="FF9933"/>
    <a:srgbClr val="FFCC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8849C0-D8BA-45B3-9BA5-55DF247BC65B}" type="datetimeFigureOut">
              <a:rPr lang="en-US" smtClean="0"/>
              <a:pPr/>
              <a:t>2/1/2018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700207-1F4B-425E-8CC4-8ABBDD487E4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горния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B1BD13-32CB-4CBA-80D0-14DD25C37F09}" type="datetimeFigureOut">
              <a:rPr lang="bg-BG" smtClean="0"/>
              <a:pPr/>
              <a:t>1.2.2018 г.</a:t>
            </a:fld>
            <a:endParaRPr lang="bg-BG"/>
          </a:p>
        </p:txBody>
      </p:sp>
      <p:sp>
        <p:nvSpPr>
          <p:cNvPr id="4" name="Контейнер за изображение на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Контейнер за бележ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103384-B6BA-41ED-8E04-8E77FAA148DC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="" xmlns:p14="http://schemas.microsoft.com/office/powerpoint/2010/main" val="23733314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103384-B6BA-41ED-8E04-8E77FAA148DC}" type="slidenum">
              <a:rPr lang="bg-BG" smtClean="0"/>
              <a:pPr/>
              <a:t>14</a:t>
            </a:fld>
            <a:endParaRPr lang="bg-BG"/>
          </a:p>
        </p:txBody>
      </p:sp>
    </p:spTree>
    <p:extLst>
      <p:ext uri="{BB962C8B-B14F-4D97-AF65-F5344CB8AC3E}">
        <p14:creationId xmlns="" xmlns:p14="http://schemas.microsoft.com/office/powerpoint/2010/main" val="27248149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bg-BG" smtClean="0"/>
              <a:t>Щракнете за редакция стил подзагл. обр.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C0068-23B9-462E-A876-6190B3856789}" type="datetimeFigureOut">
              <a:rPr lang="bg-BG" smtClean="0"/>
              <a:pPr/>
              <a:t>1.2.2018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6CE39-5A7E-4E4C-B260-0265046899CF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="" xmlns:p14="http://schemas.microsoft.com/office/powerpoint/2010/main" val="2183191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C0068-23B9-462E-A876-6190B3856789}" type="datetimeFigureOut">
              <a:rPr lang="bg-BG" smtClean="0"/>
              <a:pPr/>
              <a:t>1.2.2018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6CE39-5A7E-4E4C-B260-0265046899CF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="" xmlns:p14="http://schemas.microsoft.com/office/powerpoint/2010/main" val="1192449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о заглавие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C0068-23B9-462E-A876-6190B3856789}" type="datetimeFigureOut">
              <a:rPr lang="bg-BG" smtClean="0"/>
              <a:pPr/>
              <a:t>1.2.2018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6CE39-5A7E-4E4C-B260-0265046899CF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="" xmlns:p14="http://schemas.microsoft.com/office/powerpoint/2010/main" val="2206426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C0068-23B9-462E-A876-6190B3856789}" type="datetimeFigureOut">
              <a:rPr lang="bg-BG" smtClean="0"/>
              <a:pPr/>
              <a:t>1.2.2018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6CE39-5A7E-4E4C-B260-0265046899CF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="" xmlns:p14="http://schemas.microsoft.com/office/powerpoint/2010/main" val="1800160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C0068-23B9-462E-A876-6190B3856789}" type="datetimeFigureOut">
              <a:rPr lang="bg-BG" smtClean="0"/>
              <a:pPr/>
              <a:t>1.2.2018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6CE39-5A7E-4E4C-B260-0265046899CF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="" xmlns:p14="http://schemas.microsoft.com/office/powerpoint/2010/main" val="4073161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C0068-23B9-462E-A876-6190B3856789}" type="datetimeFigureOut">
              <a:rPr lang="bg-BG" smtClean="0"/>
              <a:pPr/>
              <a:t>1.2.2018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6CE39-5A7E-4E4C-B260-0265046899CF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="" xmlns:p14="http://schemas.microsoft.com/office/powerpoint/2010/main" val="1109111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Текстов контейне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6" name="Контейнер за съдържани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C0068-23B9-462E-A876-6190B3856789}" type="datetimeFigureOut">
              <a:rPr lang="bg-BG" smtClean="0"/>
              <a:pPr/>
              <a:t>1.2.2018 г.</a:t>
            </a:fld>
            <a:endParaRPr lang="bg-BG"/>
          </a:p>
        </p:txBody>
      </p:sp>
      <p:sp>
        <p:nvSpPr>
          <p:cNvPr id="8" name="Контейнер за долния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Контейнер за номер н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6CE39-5A7E-4E4C-B260-0265046899CF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="" xmlns:p14="http://schemas.microsoft.com/office/powerpoint/2010/main" val="3206622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C0068-23B9-462E-A876-6190B3856789}" type="datetimeFigureOut">
              <a:rPr lang="bg-BG" smtClean="0"/>
              <a:pPr/>
              <a:t>1.2.2018 г.</a:t>
            </a:fld>
            <a:endParaRPr lang="bg-BG"/>
          </a:p>
        </p:txBody>
      </p:sp>
      <p:sp>
        <p:nvSpPr>
          <p:cNvPr id="4" name="Контейнер за долния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Контейнер за номер н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6CE39-5A7E-4E4C-B260-0265046899CF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="" xmlns:p14="http://schemas.microsoft.com/office/powerpoint/2010/main" val="191866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C0068-23B9-462E-A876-6190B3856789}" type="datetimeFigureOut">
              <a:rPr lang="bg-BG" smtClean="0"/>
              <a:pPr/>
              <a:t>1.2.2018 г.</a:t>
            </a:fld>
            <a:endParaRPr lang="bg-BG"/>
          </a:p>
        </p:txBody>
      </p:sp>
      <p:sp>
        <p:nvSpPr>
          <p:cNvPr id="3" name="Контейнер за долния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6CE39-5A7E-4E4C-B260-0265046899CF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="" xmlns:p14="http://schemas.microsoft.com/office/powerpoint/2010/main" val="3087307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C0068-23B9-462E-A876-6190B3856789}" type="datetimeFigureOut">
              <a:rPr lang="bg-BG" smtClean="0"/>
              <a:pPr/>
              <a:t>1.2.2018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6CE39-5A7E-4E4C-B260-0265046899CF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="" xmlns:p14="http://schemas.microsoft.com/office/powerpoint/2010/main" val="4274616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картина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C0068-23B9-462E-A876-6190B3856789}" type="datetimeFigureOut">
              <a:rPr lang="bg-BG" smtClean="0"/>
              <a:pPr/>
              <a:t>1.2.2018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6CE39-5A7E-4E4C-B260-0265046899CF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="" xmlns:p14="http://schemas.microsoft.com/office/powerpoint/2010/main" val="2295228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заглав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2C0068-23B9-462E-A876-6190B3856789}" type="datetimeFigureOut">
              <a:rPr lang="bg-BG" smtClean="0"/>
              <a:pPr/>
              <a:t>1.2.2018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26CE39-5A7E-4E4C-B260-0265046899CF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="" xmlns:p14="http://schemas.microsoft.com/office/powerpoint/2010/main" val="2693861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image" Target="../media/image7.jpeg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909511" y="2603964"/>
            <a:ext cx="7200800" cy="2187674"/>
          </a:xfrm>
        </p:spPr>
        <p:txBody>
          <a:bodyPr>
            <a:noAutofit/>
          </a:bodyPr>
          <a:lstStyle/>
          <a:p>
            <a:r>
              <a:rPr lang="bg-BG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Отчет </a:t>
            </a:r>
            <a:r>
              <a:rPr lang="bg-BG" b="1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bg-BG" b="1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bg-BG" sz="3600" b="1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на отдел </a:t>
            </a:r>
            <a:r>
              <a:rPr lang="bg-BG" sz="36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„Проектно-технически“</a:t>
            </a:r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1371600" y="5085184"/>
            <a:ext cx="6400800" cy="769640"/>
          </a:xfrm>
        </p:spPr>
        <p:txBody>
          <a:bodyPr>
            <a:normAutofit fontScale="85000" lnSpcReduction="20000"/>
          </a:bodyPr>
          <a:lstStyle/>
          <a:p>
            <a:r>
              <a:rPr lang="bg-BG" sz="6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</a:t>
            </a:r>
            <a:r>
              <a:rPr lang="en-US" sz="6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bg-BG" sz="6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г.</a:t>
            </a:r>
            <a:endParaRPr lang="bg-BG" sz="6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Рамка 3"/>
          <p:cNvSpPr/>
          <p:nvPr/>
        </p:nvSpPr>
        <p:spPr>
          <a:xfrm>
            <a:off x="0" y="0"/>
            <a:ext cx="9144000" cy="6858000"/>
          </a:xfrm>
          <a:prstGeom prst="frame">
            <a:avLst/>
          </a:prstGeom>
          <a:gradFill flip="none" rotWithShape="1">
            <a:gsLst>
              <a:gs pos="0">
                <a:schemeClr val="accent6"/>
              </a:gs>
              <a:gs pos="10000">
                <a:schemeClr val="bg1"/>
              </a:gs>
              <a:gs pos="13000">
                <a:schemeClr val="accent6">
                  <a:lumMod val="20000"/>
                  <a:lumOff val="80000"/>
                </a:schemeClr>
              </a:gs>
              <a:gs pos="21001">
                <a:schemeClr val="accent6"/>
              </a:gs>
              <a:gs pos="51000">
                <a:schemeClr val="accent6">
                  <a:lumMod val="50000"/>
                </a:schemeClr>
              </a:gs>
              <a:gs pos="56000">
                <a:schemeClr val="accent6"/>
              </a:gs>
              <a:gs pos="58000">
                <a:schemeClr val="accent6">
                  <a:lumMod val="40000"/>
                  <a:lumOff val="60000"/>
                </a:schemeClr>
              </a:gs>
              <a:gs pos="71001">
                <a:schemeClr val="bg1"/>
              </a:gs>
              <a:gs pos="94000">
                <a:schemeClr val="accent6"/>
              </a:gs>
              <a:gs pos="100000">
                <a:schemeClr val="accent6">
                  <a:lumMod val="50000"/>
                </a:schemeClr>
              </a:gs>
            </a:gsLst>
            <a:lin ang="2700000" scaled="1"/>
            <a:tileRect/>
          </a:gra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>
              <a:solidFill>
                <a:schemeClr val="tx1"/>
              </a:solidFill>
            </a:endParaRPr>
          </a:p>
        </p:txBody>
      </p:sp>
      <p:pic>
        <p:nvPicPr>
          <p:cNvPr id="5" name="Picture 2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138627"/>
            <a:ext cx="396875" cy="508635"/>
          </a:xfrm>
          <a:prstGeom prst="rect">
            <a:avLst/>
          </a:prstGeom>
          <a:noFill/>
        </p:spPr>
      </p:pic>
      <p:sp>
        <p:nvSpPr>
          <p:cNvPr id="6" name="Правоъгълник 5"/>
          <p:cNvSpPr/>
          <p:nvPr/>
        </p:nvSpPr>
        <p:spPr>
          <a:xfrm>
            <a:off x="2483768" y="1277930"/>
            <a:ext cx="503945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sz="2000" b="1" spc="100" dirty="0" smtClean="0">
                <a:effectLst/>
                <a:latin typeface="Times New Roman"/>
                <a:ea typeface="Times New Roman"/>
              </a:rPr>
              <a:t>СЕЛСКОСТОПАНСКА АКАДЕМИЯ</a:t>
            </a:r>
            <a:endParaRPr lang="bg-BG" sz="2000" dirty="0"/>
          </a:p>
        </p:txBody>
      </p:sp>
      <p:pic>
        <p:nvPicPr>
          <p:cNvPr id="7" name="Picture 1"/>
          <p:cNvPicPr/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2105" y="1722030"/>
            <a:ext cx="504056" cy="504056"/>
          </a:xfrm>
          <a:prstGeom prst="rect">
            <a:avLst/>
          </a:prstGeom>
          <a:noFill/>
        </p:spPr>
      </p:pic>
      <p:sp>
        <p:nvSpPr>
          <p:cNvPr id="8" name="Правоъгълник 7"/>
          <p:cNvSpPr/>
          <p:nvPr/>
        </p:nvSpPr>
        <p:spPr>
          <a:xfrm>
            <a:off x="2555775" y="1817186"/>
            <a:ext cx="48716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b="1" cap="all" dirty="0" smtClean="0">
                <a:effectLst/>
                <a:latin typeface="Times New Roman"/>
                <a:ea typeface="Times New Roman"/>
              </a:rPr>
              <a:t>Институт по аграрна икономика</a:t>
            </a:r>
            <a:endParaRPr lang="bg-BG" dirty="0"/>
          </a:p>
        </p:txBody>
      </p:sp>
      <p:cxnSp>
        <p:nvCxnSpPr>
          <p:cNvPr id="10" name="Съединение с чупка 9"/>
          <p:cNvCxnSpPr/>
          <p:nvPr/>
        </p:nvCxnSpPr>
        <p:spPr>
          <a:xfrm>
            <a:off x="899592" y="2489714"/>
            <a:ext cx="7416824" cy="144000"/>
          </a:xfrm>
          <a:prstGeom prst="bentConnector3">
            <a:avLst>
              <a:gd name="adj1" fmla="val 50000"/>
            </a:avLst>
          </a:prstGeom>
          <a:ln w="177800" cap="flat" cmpd="tri">
            <a:gradFill>
              <a:gsLst>
                <a:gs pos="0">
                  <a:schemeClr val="accent6"/>
                </a:gs>
                <a:gs pos="94000">
                  <a:schemeClr val="accent6">
                    <a:lumMod val="75000"/>
                  </a:schemeClr>
                </a:gs>
                <a:gs pos="50000">
                  <a:schemeClr val="bg1"/>
                </a:gs>
                <a:gs pos="100000">
                  <a:schemeClr val="accent6">
                    <a:lumMod val="50000"/>
                  </a:schemeClr>
                </a:gs>
              </a:gsLst>
              <a:lin ang="5400000" scaled="0"/>
            </a:gradFill>
            <a:bevel/>
          </a:ln>
          <a:effectLst>
            <a:glow rad="228600">
              <a:schemeClr val="accent6">
                <a:satMod val="175000"/>
                <a:alpha val="40000"/>
              </a:schemeClr>
            </a:glow>
            <a:softEdge rad="0"/>
          </a:effectLst>
          <a:scene3d>
            <a:camera prst="orthographicFront"/>
            <a:lightRig rig="threePt" dir="t"/>
          </a:scene3d>
          <a:sp3d contourW="12700" prstMaterial="matte">
            <a:bevelB w="139700" prst="cross"/>
            <a:contourClr>
              <a:schemeClr val="accent6">
                <a:lumMod val="75000"/>
              </a:schemeClr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Текстово поле 15"/>
          <p:cNvSpPr txBox="1"/>
          <p:nvPr/>
        </p:nvSpPr>
        <p:spPr>
          <a:xfrm>
            <a:off x="359532" y="6237312"/>
            <a:ext cx="84249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Годишен отчет на дейността на ИАИ</a:t>
            </a:r>
            <a:r>
              <a:rPr lang="bg-BG" sz="1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en-US" sz="1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01</a:t>
            </a:r>
            <a:r>
              <a:rPr lang="bg-BG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февруари 201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bg-BG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г., </a:t>
            </a:r>
            <a:r>
              <a:rPr lang="bg-BG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гр. София</a:t>
            </a:r>
            <a:endParaRPr lang="bg-BG" sz="1600" b="1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9320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Съединение с чупка 20"/>
          <p:cNvCxnSpPr/>
          <p:nvPr/>
        </p:nvCxnSpPr>
        <p:spPr>
          <a:xfrm>
            <a:off x="0" y="1340768"/>
            <a:ext cx="9144000" cy="144000"/>
          </a:xfrm>
          <a:prstGeom prst="bentConnector3">
            <a:avLst>
              <a:gd name="adj1" fmla="val 50000"/>
            </a:avLst>
          </a:prstGeom>
          <a:ln w="177800" cap="flat" cmpd="tri">
            <a:gradFill>
              <a:gsLst>
                <a:gs pos="0">
                  <a:schemeClr val="accent6"/>
                </a:gs>
                <a:gs pos="94000">
                  <a:schemeClr val="accent6">
                    <a:lumMod val="75000"/>
                  </a:schemeClr>
                </a:gs>
                <a:gs pos="50000">
                  <a:schemeClr val="bg1"/>
                </a:gs>
                <a:gs pos="100000">
                  <a:schemeClr val="accent6">
                    <a:lumMod val="50000"/>
                  </a:schemeClr>
                </a:gs>
              </a:gsLst>
              <a:lin ang="5400000" scaled="0"/>
            </a:gradFill>
            <a:bevel/>
          </a:ln>
          <a:effectLst>
            <a:glow rad="228600">
              <a:schemeClr val="accent6">
                <a:satMod val="175000"/>
                <a:alpha val="40000"/>
              </a:schemeClr>
            </a:glow>
            <a:softEdge rad="0"/>
          </a:effectLst>
          <a:scene3d>
            <a:camera prst="orthographicFront"/>
            <a:lightRig rig="threePt" dir="t"/>
          </a:scene3d>
          <a:sp3d contourW="12700" prstMaterial="matte">
            <a:bevelB w="139700" prst="cross"/>
            <a:contourClr>
              <a:schemeClr val="accent6">
                <a:lumMod val="75000"/>
              </a:schemeClr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395536" y="1628801"/>
            <a:ext cx="835824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C00000"/>
              </a:buClr>
              <a:buFont typeface="Wingdings" pitchFamily="2" charset="2"/>
              <a:buChar char="q"/>
            </a:pPr>
            <a:r>
              <a:rPr lang="en-US" b="1" cap="small" dirty="0" err="1" smtClean="0">
                <a:latin typeface="Times New Roman" pitchFamily="18" charset="0"/>
                <a:cs typeface="Times New Roman" pitchFamily="18" charset="0"/>
              </a:rPr>
              <a:t>Проектн</a:t>
            </a:r>
            <a:r>
              <a:rPr lang="bg-BG" b="1" cap="small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en-US" b="1" cap="smal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cap="small" dirty="0" err="1" smtClean="0">
                <a:latin typeface="Times New Roman" pitchFamily="18" charset="0"/>
                <a:cs typeface="Times New Roman" pitchFamily="18" charset="0"/>
              </a:rPr>
              <a:t>предложени</a:t>
            </a:r>
            <a:r>
              <a:rPr lang="bg-BG" b="1" cap="small" dirty="0" smtClean="0">
                <a:latin typeface="Times New Roman" pitchFamily="18" charset="0"/>
                <a:cs typeface="Times New Roman" pitchFamily="18" charset="0"/>
              </a:rPr>
              <a:t>я</a:t>
            </a:r>
            <a:r>
              <a:rPr lang="en-US" b="1" cap="smal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cap="small" dirty="0" err="1" smtClean="0">
                <a:latin typeface="Times New Roman" pitchFamily="18" charset="0"/>
                <a:cs typeface="Times New Roman" pitchFamily="18" charset="0"/>
              </a:rPr>
              <a:t>към</a:t>
            </a:r>
            <a:r>
              <a:rPr lang="en-US" b="1" cap="small" dirty="0" smtClean="0">
                <a:latin typeface="Times New Roman" pitchFamily="18" charset="0"/>
                <a:cs typeface="Times New Roman" pitchFamily="18" charset="0"/>
              </a:rPr>
              <a:t> ФНИ </a:t>
            </a:r>
            <a:r>
              <a:rPr lang="bg-BG" b="1" cap="small" dirty="0" smtClean="0">
                <a:latin typeface="Times New Roman" pitchFamily="18" charset="0"/>
                <a:cs typeface="Times New Roman" pitchFamily="18" charset="0"/>
              </a:rPr>
              <a:t> (2 бр.) за подкрепа на международни научни форуми, провеждани в Република България</a:t>
            </a:r>
            <a:endParaRPr lang="en-US" cap="small" dirty="0" smtClean="0">
              <a:latin typeface="Times New Roman" pitchFamily="18" charset="0"/>
              <a:cs typeface="Times New Roman" pitchFamily="18" charset="0"/>
            </a:endParaRPr>
          </a:p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bg-BG" b="1" cap="small" dirty="0" smtClean="0">
                <a:solidFill>
                  <a:srgbClr val="FF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ст. експ. </a:t>
            </a:r>
            <a:r>
              <a:rPr lang="en-US" b="1" cap="small" dirty="0" err="1" smtClean="0">
                <a:solidFill>
                  <a:srgbClr val="FF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Елизабет</a:t>
            </a:r>
            <a:r>
              <a:rPr lang="en-US" b="1" cap="small" dirty="0" smtClean="0">
                <a:solidFill>
                  <a:srgbClr val="FF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b="1" cap="small" dirty="0" err="1" smtClean="0">
                <a:solidFill>
                  <a:srgbClr val="FF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Иванова</a:t>
            </a:r>
            <a:r>
              <a:rPr lang="en-US" b="1" cap="small" dirty="0" smtClean="0">
                <a:solidFill>
                  <a:srgbClr val="FF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en-US" b="1" cap="small" dirty="0" err="1" smtClean="0">
                <a:solidFill>
                  <a:srgbClr val="FF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нач</a:t>
            </a:r>
            <a:r>
              <a:rPr lang="en-US" b="1" cap="small" dirty="0" smtClean="0">
                <a:solidFill>
                  <a:srgbClr val="FF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r>
              <a:rPr lang="bg-BG" b="1" cap="small" dirty="0" smtClean="0">
                <a:solidFill>
                  <a:srgbClr val="FF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b="1" cap="small" dirty="0" err="1" smtClean="0">
                <a:solidFill>
                  <a:srgbClr val="FF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отдел</a:t>
            </a:r>
            <a:endParaRPr lang="en-US" b="1" cap="small" dirty="0" smtClean="0">
              <a:solidFill>
                <a:srgbClr val="FF66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bg-BG" b="1" cap="small" dirty="0" smtClean="0">
                <a:solidFill>
                  <a:srgbClr val="FF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гл. експерт Атанаска Джоджова</a:t>
            </a:r>
            <a:endParaRPr lang="en-US" b="1" cap="small" dirty="0" smtClean="0">
              <a:solidFill>
                <a:srgbClr val="FF66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cap="small" dirty="0" err="1" smtClean="0">
                <a:solidFill>
                  <a:srgbClr val="FF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</a:t>
            </a:r>
            <a:r>
              <a:rPr lang="en-US" b="1" cap="small" dirty="0" smtClean="0">
                <a:solidFill>
                  <a:srgbClr val="FF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lang="en-US" b="1" cap="small" dirty="0" err="1" smtClean="0">
                <a:solidFill>
                  <a:srgbClr val="FF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експ</a:t>
            </a:r>
            <a:r>
              <a:rPr lang="en-US" b="1" cap="small" dirty="0" smtClean="0">
                <a:solidFill>
                  <a:srgbClr val="FF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lang="en-US" b="1" cap="small" dirty="0" err="1" smtClean="0">
                <a:solidFill>
                  <a:srgbClr val="FF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Кремена</a:t>
            </a:r>
            <a:r>
              <a:rPr lang="en-US" b="1" cap="small" dirty="0" smtClean="0">
                <a:solidFill>
                  <a:srgbClr val="FF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b="1" cap="small" dirty="0" err="1" smtClean="0">
                <a:solidFill>
                  <a:srgbClr val="FF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Горчева</a:t>
            </a:r>
            <a:endParaRPr lang="en-US" b="1" cap="small" dirty="0" smtClean="0">
              <a:solidFill>
                <a:srgbClr val="FF66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>
              <a:buClr>
                <a:srgbClr val="C00000"/>
              </a:buClr>
              <a:buFont typeface="Wingdings" pitchFamily="2" charset="2"/>
              <a:buChar char="q"/>
            </a:pPr>
            <a:r>
              <a:rPr lang="en-US" b="1" cap="small" dirty="0" err="1" smtClean="0">
                <a:latin typeface="Times New Roman" pitchFamily="18" charset="0"/>
                <a:cs typeface="Times New Roman" pitchFamily="18" charset="0"/>
              </a:rPr>
              <a:t>Проектно</a:t>
            </a:r>
            <a:r>
              <a:rPr lang="en-US" b="1" cap="smal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cap="small" dirty="0" err="1" smtClean="0">
                <a:latin typeface="Times New Roman" pitchFamily="18" charset="0"/>
                <a:cs typeface="Times New Roman" pitchFamily="18" charset="0"/>
              </a:rPr>
              <a:t>предложение</a:t>
            </a:r>
            <a:r>
              <a:rPr lang="en-US" b="1" cap="smal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cap="small" dirty="0" err="1" smtClean="0">
                <a:latin typeface="Times New Roman" pitchFamily="18" charset="0"/>
                <a:cs typeface="Times New Roman" pitchFamily="18" charset="0"/>
              </a:rPr>
              <a:t>към</a:t>
            </a:r>
            <a:r>
              <a:rPr lang="en-US" b="1" cap="small" dirty="0" smtClean="0">
                <a:latin typeface="Times New Roman" pitchFamily="18" charset="0"/>
                <a:cs typeface="Times New Roman" pitchFamily="18" charset="0"/>
              </a:rPr>
              <a:t> ФНИ </a:t>
            </a:r>
            <a:r>
              <a:rPr lang="en-US" b="1" cap="small" dirty="0" err="1" smtClean="0">
                <a:latin typeface="Times New Roman" pitchFamily="18" charset="0"/>
                <a:cs typeface="Times New Roman" pitchFamily="18" charset="0"/>
              </a:rPr>
              <a:t>за</a:t>
            </a:r>
            <a:r>
              <a:rPr lang="en-US" b="1" cap="smal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cap="small" dirty="0" err="1" smtClean="0">
                <a:latin typeface="Times New Roman" pitchFamily="18" charset="0"/>
                <a:cs typeface="Times New Roman" pitchFamily="18" charset="0"/>
              </a:rPr>
              <a:t>млади</a:t>
            </a:r>
            <a:r>
              <a:rPr lang="en-US" b="1" cap="smal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cap="small" dirty="0" err="1" smtClean="0">
                <a:latin typeface="Times New Roman" pitchFamily="18" charset="0"/>
                <a:cs typeface="Times New Roman" pitchFamily="18" charset="0"/>
              </a:rPr>
              <a:t>учени</a:t>
            </a:r>
            <a:r>
              <a:rPr lang="bg-BG" b="1" cap="small" dirty="0" smtClean="0">
                <a:latin typeface="Times New Roman" pitchFamily="18" charset="0"/>
                <a:cs typeface="Times New Roman" pitchFamily="18" charset="0"/>
              </a:rPr>
              <a:t> и постдокторанти</a:t>
            </a:r>
            <a:r>
              <a:rPr lang="bg-BG" cap="small" dirty="0" smtClean="0">
                <a:latin typeface="Times New Roman" pitchFamily="18" charset="0"/>
                <a:cs typeface="Times New Roman" pitchFamily="18" charset="0"/>
              </a:rPr>
              <a:t> с р</a:t>
            </a:r>
            <a:r>
              <a:rPr lang="en-US" i="1" cap="small" dirty="0" err="1" smtClean="0">
                <a:latin typeface="Times New Roman" pitchFamily="18" charset="0"/>
                <a:cs typeface="Times New Roman" pitchFamily="18" charset="0"/>
              </a:rPr>
              <a:t>ъководител</a:t>
            </a:r>
            <a:r>
              <a:rPr lang="bg-BG" i="1" cap="small" dirty="0" smtClean="0">
                <a:latin typeface="Times New Roman" pitchFamily="18" charset="0"/>
                <a:cs typeface="Times New Roman" pitchFamily="18" charset="0"/>
              </a:rPr>
              <a:t>: гл.ас.</a:t>
            </a:r>
            <a:r>
              <a:rPr lang="en-US" cap="small" dirty="0" smtClean="0">
                <a:latin typeface="Times New Roman" pitchFamily="18" charset="0"/>
                <a:cs typeface="Times New Roman" pitchFamily="18" charset="0"/>
              </a:rPr>
              <a:t> д-р А.</a:t>
            </a:r>
            <a:r>
              <a:rPr lang="bg-BG" cap="smal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cap="small" dirty="0" err="1" smtClean="0">
                <a:latin typeface="Times New Roman" pitchFamily="18" charset="0"/>
                <a:cs typeface="Times New Roman" pitchFamily="18" charset="0"/>
              </a:rPr>
              <a:t>Саров</a:t>
            </a:r>
            <a:endParaRPr lang="en-US" cap="small" dirty="0" smtClean="0">
              <a:latin typeface="Times New Roman" pitchFamily="18" charset="0"/>
              <a:cs typeface="Times New Roman" pitchFamily="18" charset="0"/>
            </a:endParaRPr>
          </a:p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bg-BG" b="1" cap="small" dirty="0" smtClean="0">
                <a:solidFill>
                  <a:srgbClr val="FF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ст. експ. </a:t>
            </a:r>
            <a:r>
              <a:rPr lang="en-US" b="1" cap="small" dirty="0" err="1" smtClean="0">
                <a:solidFill>
                  <a:srgbClr val="FF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Елизабет</a:t>
            </a:r>
            <a:r>
              <a:rPr lang="en-US" b="1" cap="small" dirty="0" smtClean="0">
                <a:solidFill>
                  <a:srgbClr val="FF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b="1" cap="small" dirty="0" err="1" smtClean="0">
                <a:solidFill>
                  <a:srgbClr val="FF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Иванова</a:t>
            </a:r>
            <a:r>
              <a:rPr lang="en-US" b="1" cap="small" dirty="0" smtClean="0">
                <a:solidFill>
                  <a:srgbClr val="FF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en-US" b="1" cap="small" dirty="0" err="1" smtClean="0">
                <a:solidFill>
                  <a:srgbClr val="FF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нач</a:t>
            </a:r>
            <a:r>
              <a:rPr lang="en-US" b="1" cap="small" dirty="0" smtClean="0">
                <a:solidFill>
                  <a:srgbClr val="FF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r>
              <a:rPr lang="bg-BG" b="1" cap="small" dirty="0" smtClean="0">
                <a:solidFill>
                  <a:srgbClr val="FF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b="1" cap="small" dirty="0" err="1" smtClean="0">
                <a:solidFill>
                  <a:srgbClr val="FF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отдел</a:t>
            </a:r>
            <a:endParaRPr lang="bg-BG" b="1" cap="small" dirty="0" smtClean="0">
              <a:solidFill>
                <a:srgbClr val="FF66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>
              <a:buClr>
                <a:srgbClr val="C00000"/>
              </a:buClr>
              <a:buFont typeface="Wingdings" pitchFamily="2" charset="2"/>
              <a:buChar char="q"/>
            </a:pPr>
            <a:r>
              <a:rPr lang="en-US" b="1" cap="small" dirty="0" err="1" smtClean="0">
                <a:latin typeface="Times New Roman" pitchFamily="18" charset="0"/>
                <a:cs typeface="Times New Roman" pitchFamily="18" charset="0"/>
              </a:rPr>
              <a:t>Проектн</a:t>
            </a:r>
            <a:r>
              <a:rPr lang="bg-BG" b="1" cap="small" dirty="0" smtClean="0">
                <a:latin typeface="Times New Roman" pitchFamily="18" charset="0"/>
                <a:cs typeface="Times New Roman" pitchFamily="18" charset="0"/>
              </a:rPr>
              <a:t>и п</a:t>
            </a:r>
            <a:r>
              <a:rPr lang="en-US" b="1" cap="small" dirty="0" err="1" smtClean="0">
                <a:latin typeface="Times New Roman" pitchFamily="18" charset="0"/>
                <a:cs typeface="Times New Roman" pitchFamily="18" charset="0"/>
              </a:rPr>
              <a:t>редложения</a:t>
            </a:r>
            <a:r>
              <a:rPr lang="en-US" b="1" cap="smal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cap="small" dirty="0" err="1" smtClean="0">
                <a:latin typeface="Times New Roman" pitchFamily="18" charset="0"/>
                <a:cs typeface="Times New Roman" pitchFamily="18" charset="0"/>
              </a:rPr>
              <a:t>за</a:t>
            </a:r>
            <a:r>
              <a:rPr lang="en-US" b="1" cap="smal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cap="small" dirty="0" err="1" smtClean="0">
                <a:latin typeface="Times New Roman" pitchFamily="18" charset="0"/>
                <a:cs typeface="Times New Roman" pitchFamily="18" charset="0"/>
              </a:rPr>
              <a:t>нови</a:t>
            </a:r>
            <a:r>
              <a:rPr lang="en-US" b="1" cap="smal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cap="small" dirty="0" err="1" smtClean="0">
                <a:latin typeface="Times New Roman" pitchFamily="18" charset="0"/>
                <a:cs typeface="Times New Roman" pitchFamily="18" charset="0"/>
              </a:rPr>
              <a:t>научноизследователски</a:t>
            </a:r>
            <a:r>
              <a:rPr lang="en-US" b="1" cap="smal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cap="small" dirty="0" err="1" smtClean="0">
                <a:latin typeface="Times New Roman" pitchFamily="18" charset="0"/>
                <a:cs typeface="Times New Roman" pitchFamily="18" charset="0"/>
              </a:rPr>
              <a:t>проект</a:t>
            </a:r>
            <a:r>
              <a:rPr lang="bg-BG" b="1" cap="small" dirty="0" smtClean="0">
                <a:latin typeface="Times New Roman" pitchFamily="18" charset="0"/>
                <a:cs typeface="Times New Roman" pitchFamily="18" charset="0"/>
              </a:rPr>
              <a:t>и</a:t>
            </a:r>
          </a:p>
          <a:p>
            <a:pPr lvl="0">
              <a:buNone/>
            </a:pPr>
            <a:r>
              <a:rPr lang="bg-BG" cap="small" dirty="0" smtClean="0">
                <a:latin typeface="Times New Roman" pitchFamily="18" charset="0"/>
                <a:cs typeface="Times New Roman" pitchFamily="18" charset="0"/>
              </a:rPr>
              <a:t> за 2017-2018 към ССА</a:t>
            </a:r>
          </a:p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cap="small" dirty="0" err="1" smtClean="0">
                <a:solidFill>
                  <a:srgbClr val="FF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целият</a:t>
            </a:r>
            <a:r>
              <a:rPr lang="en-US" b="1" cap="small" dirty="0" smtClean="0">
                <a:solidFill>
                  <a:srgbClr val="FF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b="1" cap="small" dirty="0" err="1" smtClean="0">
                <a:solidFill>
                  <a:srgbClr val="FF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отдел</a:t>
            </a:r>
            <a:endParaRPr lang="bg-BG" b="1" cap="small" dirty="0" smtClean="0">
              <a:solidFill>
                <a:srgbClr val="FF66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>
              <a:buClr>
                <a:srgbClr val="C00000"/>
              </a:buClr>
              <a:buFont typeface="Wingdings" pitchFamily="2" charset="2"/>
              <a:buChar char="q"/>
            </a:pPr>
            <a:r>
              <a:rPr lang="bg-BG" cap="small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b="1" cap="small" dirty="0" err="1" smtClean="0">
                <a:latin typeface="Times New Roman" pitchFamily="18" charset="0"/>
                <a:cs typeface="Times New Roman" pitchFamily="18" charset="0"/>
              </a:rPr>
              <a:t>Проектно</a:t>
            </a:r>
            <a:r>
              <a:rPr lang="en-US" b="1" cap="smal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cap="small" dirty="0" err="1" smtClean="0">
                <a:latin typeface="Times New Roman" pitchFamily="18" charset="0"/>
                <a:cs typeface="Times New Roman" pitchFamily="18" charset="0"/>
              </a:rPr>
              <a:t>предложение</a:t>
            </a:r>
            <a:r>
              <a:rPr lang="en-US" b="1" cap="smal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cap="small" dirty="0" err="1" smtClean="0">
                <a:latin typeface="Times New Roman" pitchFamily="18" charset="0"/>
                <a:cs typeface="Times New Roman" pitchFamily="18" charset="0"/>
              </a:rPr>
              <a:t>към</a:t>
            </a:r>
            <a:r>
              <a:rPr lang="en-US" b="1" cap="small" dirty="0" smtClean="0">
                <a:latin typeface="Times New Roman" pitchFamily="18" charset="0"/>
                <a:cs typeface="Times New Roman" pitchFamily="18" charset="0"/>
              </a:rPr>
              <a:t> ФНИ </a:t>
            </a:r>
            <a:r>
              <a:rPr lang="en-US" cap="small" dirty="0" smtClean="0">
                <a:latin typeface="Times New Roman" pitchFamily="18" charset="0"/>
                <a:cs typeface="Times New Roman" pitchFamily="18" charset="0"/>
              </a:rPr>
              <a:t>"</a:t>
            </a:r>
            <a:r>
              <a:rPr lang="en-US" cap="small" dirty="0" err="1" smtClean="0">
                <a:latin typeface="Times New Roman" pitchFamily="18" charset="0"/>
                <a:cs typeface="Times New Roman" pitchFamily="18" charset="0"/>
              </a:rPr>
              <a:t>Конкурс</a:t>
            </a:r>
            <a:r>
              <a:rPr lang="en-US" cap="smal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cap="small" dirty="0" err="1" smtClean="0">
                <a:latin typeface="Times New Roman" pitchFamily="18" charset="0"/>
                <a:cs typeface="Times New Roman" pitchFamily="18" charset="0"/>
              </a:rPr>
              <a:t>за</a:t>
            </a:r>
            <a:r>
              <a:rPr lang="en-US" cap="smal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cap="small" dirty="0" err="1" smtClean="0">
                <a:latin typeface="Times New Roman" pitchFamily="18" charset="0"/>
                <a:cs typeface="Times New Roman" pitchFamily="18" charset="0"/>
              </a:rPr>
              <a:t>финансиране</a:t>
            </a:r>
            <a:r>
              <a:rPr lang="en-US" cap="smal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cap="small" dirty="0" err="1" smtClean="0"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en-US" cap="smal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cap="small" dirty="0" err="1" smtClean="0">
                <a:latin typeface="Times New Roman" pitchFamily="18" charset="0"/>
                <a:cs typeface="Times New Roman" pitchFamily="18" charset="0"/>
              </a:rPr>
              <a:t>научни</a:t>
            </a:r>
            <a:r>
              <a:rPr lang="en-US" cap="smal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cap="small" dirty="0" err="1" smtClean="0">
                <a:latin typeface="Times New Roman" pitchFamily="18" charset="0"/>
                <a:cs typeface="Times New Roman" pitchFamily="18" charset="0"/>
              </a:rPr>
              <a:t>проекти</a:t>
            </a:r>
            <a:r>
              <a:rPr lang="en-US" cap="small" dirty="0" smtClean="0">
                <a:latin typeface="Times New Roman" pitchFamily="18" charset="0"/>
                <a:cs typeface="Times New Roman" pitchFamily="18" charset="0"/>
              </a:rPr>
              <a:t> - 2017"</a:t>
            </a:r>
            <a:r>
              <a:rPr lang="bg-BG" cap="small" dirty="0" smtClean="0">
                <a:latin typeface="Times New Roman" pitchFamily="18" charset="0"/>
                <a:cs typeface="Times New Roman" pitchFamily="18" charset="0"/>
              </a:rPr>
              <a:t> и</a:t>
            </a:r>
            <a:r>
              <a:rPr lang="en-US" cap="smal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cap="small" dirty="0" smtClean="0">
                <a:latin typeface="Times New Roman" pitchFamily="18" charset="0"/>
                <a:cs typeface="Times New Roman" pitchFamily="18" charset="0"/>
              </a:rPr>
              <a:t>одобрен за финансиране </a:t>
            </a:r>
            <a:r>
              <a:rPr lang="en-US" cap="small" dirty="0" err="1" smtClean="0">
                <a:latin typeface="Times New Roman" pitchFamily="18" charset="0"/>
                <a:cs typeface="Times New Roman" pitchFamily="18" charset="0"/>
              </a:rPr>
              <a:t>проект</a:t>
            </a:r>
            <a:r>
              <a:rPr lang="en-US" cap="small" dirty="0" smtClean="0">
                <a:latin typeface="Times New Roman" pitchFamily="18" charset="0"/>
                <a:cs typeface="Times New Roman" pitchFamily="18" charset="0"/>
              </a:rPr>
              <a:t> "</a:t>
            </a:r>
            <a:r>
              <a:rPr lang="en-US" cap="small" dirty="0" err="1" smtClean="0">
                <a:latin typeface="Times New Roman" pitchFamily="18" charset="0"/>
                <a:cs typeface="Times New Roman" pitchFamily="18" charset="0"/>
              </a:rPr>
              <a:t>Иновационни</a:t>
            </a:r>
            <a:r>
              <a:rPr lang="en-US" cap="smal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cap="small" dirty="0" err="1" smtClean="0">
                <a:latin typeface="Times New Roman" pitchFamily="18" charset="0"/>
                <a:cs typeface="Times New Roman" pitchFamily="18" charset="0"/>
              </a:rPr>
              <a:t>модели</a:t>
            </a:r>
            <a:r>
              <a:rPr lang="en-US" cap="smal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cap="small" dirty="0" err="1" smtClean="0">
                <a:latin typeface="Times New Roman" pitchFamily="18" charset="0"/>
                <a:cs typeface="Times New Roman" pitchFamily="18" charset="0"/>
              </a:rPr>
              <a:t>за</a:t>
            </a:r>
            <a:r>
              <a:rPr lang="en-US" cap="smal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cap="small" dirty="0" err="1" smtClean="0">
                <a:latin typeface="Times New Roman" pitchFamily="18" charset="0"/>
                <a:cs typeface="Times New Roman" pitchFamily="18" charset="0"/>
              </a:rPr>
              <a:t>повишаване</a:t>
            </a:r>
            <a:r>
              <a:rPr lang="en-US" cap="smal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cap="small" dirty="0" err="1" smtClean="0"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en-US" cap="smal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cap="small" dirty="0" err="1" smtClean="0">
                <a:latin typeface="Times New Roman" pitchFamily="18" charset="0"/>
                <a:cs typeface="Times New Roman" pitchFamily="18" charset="0"/>
              </a:rPr>
              <a:t>конкурентоспосбността</a:t>
            </a:r>
            <a:r>
              <a:rPr lang="en-US" cap="smal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cap="small" dirty="0" err="1" smtClean="0"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en-US" cap="smal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cap="small" dirty="0" err="1" smtClean="0">
                <a:latin typeface="Times New Roman" pitchFamily="18" charset="0"/>
                <a:cs typeface="Times New Roman" pitchFamily="18" charset="0"/>
              </a:rPr>
              <a:t>земеделските</a:t>
            </a:r>
            <a:r>
              <a:rPr lang="en-US" cap="smal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cap="small" dirty="0" err="1" smtClean="0">
                <a:latin typeface="Times New Roman" pitchFamily="18" charset="0"/>
                <a:cs typeface="Times New Roman" pitchFamily="18" charset="0"/>
              </a:rPr>
              <a:t>стопанства</a:t>
            </a:r>
            <a:r>
              <a:rPr lang="en-US" cap="small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en-US" cap="small" dirty="0" err="1" smtClean="0">
                <a:latin typeface="Times New Roman" pitchFamily="18" charset="0"/>
                <a:cs typeface="Times New Roman" pitchFamily="18" charset="0"/>
              </a:rPr>
              <a:t>България</a:t>
            </a:r>
            <a:r>
              <a:rPr lang="en-US" cap="small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bg-BG" cap="small" dirty="0" smtClean="0">
                <a:latin typeface="Times New Roman" pitchFamily="18" charset="0"/>
                <a:cs typeface="Times New Roman" pitchFamily="18" charset="0"/>
              </a:rPr>
              <a:t>  с р</a:t>
            </a:r>
            <a:r>
              <a:rPr lang="en-US" i="1" cap="small" dirty="0" err="1" smtClean="0">
                <a:latin typeface="Times New Roman" pitchFamily="18" charset="0"/>
                <a:cs typeface="Times New Roman" pitchFamily="18" charset="0"/>
              </a:rPr>
              <a:t>ъководител</a:t>
            </a:r>
            <a:r>
              <a:rPr lang="en-US" i="1" cap="smal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cap="small" dirty="0" err="1" smtClean="0">
                <a:latin typeface="Times New Roman" pitchFamily="18" charset="0"/>
                <a:cs typeface="Times New Roman" pitchFamily="18" charset="0"/>
              </a:rPr>
              <a:t>проф</a:t>
            </a:r>
            <a:r>
              <a:rPr lang="en-US" i="1" cap="small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bg-BG" i="1" cap="small" dirty="0" smtClean="0">
                <a:latin typeface="Times New Roman" pitchFamily="18" charset="0"/>
                <a:cs typeface="Times New Roman" pitchFamily="18" charset="0"/>
              </a:rPr>
              <a:t>д-р </a:t>
            </a:r>
            <a:r>
              <a:rPr lang="en-US" i="1" cap="small" dirty="0" err="1" smtClean="0">
                <a:latin typeface="Times New Roman" pitchFamily="18" charset="0"/>
                <a:cs typeface="Times New Roman" pitchFamily="18" charset="0"/>
              </a:rPr>
              <a:t>Нина</a:t>
            </a:r>
            <a:r>
              <a:rPr lang="en-US" i="1" cap="smal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cap="small" dirty="0" err="1" smtClean="0">
                <a:latin typeface="Times New Roman" pitchFamily="18" charset="0"/>
                <a:cs typeface="Times New Roman" pitchFamily="18" charset="0"/>
              </a:rPr>
              <a:t>Котева</a:t>
            </a:r>
            <a:endParaRPr lang="en-US" i="1" cap="small" dirty="0" smtClean="0">
              <a:latin typeface="Times New Roman" pitchFamily="18" charset="0"/>
              <a:cs typeface="Times New Roman" pitchFamily="18" charset="0"/>
            </a:endParaRPr>
          </a:p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bg-BG" b="1" cap="small" dirty="0" smtClean="0">
                <a:solidFill>
                  <a:srgbClr val="FF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ст. експ. </a:t>
            </a:r>
            <a:r>
              <a:rPr lang="en-US" b="1" cap="small" dirty="0" err="1" smtClean="0">
                <a:solidFill>
                  <a:srgbClr val="FF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Елизабет</a:t>
            </a:r>
            <a:r>
              <a:rPr lang="en-US" b="1" cap="small" dirty="0" smtClean="0">
                <a:solidFill>
                  <a:srgbClr val="FF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b="1" cap="small" dirty="0" err="1" smtClean="0">
                <a:solidFill>
                  <a:srgbClr val="FF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Иванова</a:t>
            </a:r>
            <a:r>
              <a:rPr lang="en-US" b="1" cap="small" dirty="0" smtClean="0">
                <a:solidFill>
                  <a:srgbClr val="FF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en-US" b="1" cap="small" dirty="0" err="1" smtClean="0">
                <a:solidFill>
                  <a:srgbClr val="FF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нач</a:t>
            </a:r>
            <a:r>
              <a:rPr lang="en-US" b="1" cap="small" dirty="0" smtClean="0">
                <a:solidFill>
                  <a:srgbClr val="FF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r>
              <a:rPr lang="bg-BG" b="1" cap="small" dirty="0" smtClean="0">
                <a:solidFill>
                  <a:srgbClr val="FF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b="1" cap="small" dirty="0" err="1" smtClean="0">
                <a:solidFill>
                  <a:srgbClr val="FF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отдел</a:t>
            </a:r>
            <a:endParaRPr lang="en-US" b="1" cap="small" dirty="0" smtClean="0">
              <a:solidFill>
                <a:srgbClr val="FF66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bg-BG" b="1" cap="small" dirty="0" smtClean="0">
                <a:solidFill>
                  <a:srgbClr val="FF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ст. експ. </a:t>
            </a:r>
            <a:r>
              <a:rPr lang="en-US" b="1" cap="small" dirty="0" err="1" smtClean="0">
                <a:solidFill>
                  <a:srgbClr val="FF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Васил</a:t>
            </a:r>
            <a:r>
              <a:rPr lang="en-US" b="1" cap="small" dirty="0" smtClean="0">
                <a:solidFill>
                  <a:srgbClr val="FF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b="1" cap="small" dirty="0" err="1" smtClean="0">
                <a:solidFill>
                  <a:srgbClr val="FF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Стойчев</a:t>
            </a:r>
            <a:endParaRPr lang="en-US" b="1" cap="small" dirty="0" smtClean="0">
              <a:solidFill>
                <a:srgbClr val="FF66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r">
              <a:buNone/>
            </a:pPr>
            <a:endParaRPr lang="bg-BG" cap="small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endParaRPr lang="bg-BG" cap="small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endParaRPr lang="en-US" cap="small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76672"/>
            <a:ext cx="504056" cy="504056"/>
          </a:xfrm>
          <a:prstGeom prst="rect">
            <a:avLst/>
          </a:prstGeom>
          <a:noFill/>
        </p:spPr>
      </p:pic>
      <p:pic>
        <p:nvPicPr>
          <p:cNvPr id="17" name="Picture 2"/>
          <p:cNvPicPr/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476672"/>
            <a:ext cx="396875" cy="508635"/>
          </a:xfrm>
          <a:prstGeom prst="rect">
            <a:avLst/>
          </a:prstGeom>
          <a:noFill/>
        </p:spPr>
      </p:pic>
      <p:sp>
        <p:nvSpPr>
          <p:cNvPr id="18" name="Заглавие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928992" cy="850106"/>
          </a:xfrm>
        </p:spPr>
        <p:txBody>
          <a:bodyPr>
            <a:normAutofit/>
          </a:bodyPr>
          <a:lstStyle/>
          <a:p>
            <a:r>
              <a:rPr lang="bg-BG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Други дейности</a:t>
            </a:r>
            <a:endParaRPr lang="bg-BG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31393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Съединение с чупка 20"/>
          <p:cNvCxnSpPr/>
          <p:nvPr/>
        </p:nvCxnSpPr>
        <p:spPr>
          <a:xfrm>
            <a:off x="0" y="1340768"/>
            <a:ext cx="9144000" cy="144000"/>
          </a:xfrm>
          <a:prstGeom prst="bentConnector3">
            <a:avLst>
              <a:gd name="adj1" fmla="val 50000"/>
            </a:avLst>
          </a:prstGeom>
          <a:ln w="177800" cap="flat" cmpd="tri">
            <a:gradFill>
              <a:gsLst>
                <a:gs pos="0">
                  <a:schemeClr val="accent6"/>
                </a:gs>
                <a:gs pos="94000">
                  <a:schemeClr val="accent6">
                    <a:lumMod val="75000"/>
                  </a:schemeClr>
                </a:gs>
                <a:gs pos="50000">
                  <a:schemeClr val="bg1"/>
                </a:gs>
                <a:gs pos="100000">
                  <a:schemeClr val="accent6">
                    <a:lumMod val="50000"/>
                  </a:schemeClr>
                </a:gs>
              </a:gsLst>
              <a:lin ang="5400000" scaled="0"/>
            </a:gradFill>
            <a:bevel/>
          </a:ln>
          <a:effectLst>
            <a:glow rad="228600">
              <a:schemeClr val="accent6">
                <a:satMod val="175000"/>
                <a:alpha val="40000"/>
              </a:schemeClr>
            </a:glow>
            <a:softEdge rad="0"/>
          </a:effectLst>
          <a:scene3d>
            <a:camera prst="orthographicFront"/>
            <a:lightRig rig="threePt" dir="t"/>
          </a:scene3d>
          <a:sp3d contourW="12700" prstMaterial="matte">
            <a:bevelB w="139700" prst="cross"/>
            <a:contourClr>
              <a:schemeClr val="accent6">
                <a:lumMod val="75000"/>
              </a:schemeClr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214282" y="1643050"/>
            <a:ext cx="857256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q"/>
            </a:pPr>
            <a:r>
              <a:rPr lang="en-US" b="1" cap="small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Атестация</a:t>
            </a:r>
            <a:r>
              <a:rPr lang="en-US" b="1" cap="small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b="1" cap="small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</a:t>
            </a:r>
            <a:r>
              <a:rPr lang="en-US" b="1" cap="small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b="1" cap="small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служители</a:t>
            </a:r>
            <a:endParaRPr lang="en-US" cap="small" dirty="0" smtClean="0">
              <a:latin typeface="Times New Roman" pitchFamily="18" charset="0"/>
              <a:cs typeface="Times New Roman" pitchFamily="18" charset="0"/>
            </a:endParaRPr>
          </a:p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bg-BG" b="1" cap="small" dirty="0" smtClean="0">
                <a:solidFill>
                  <a:srgbClr val="FF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ст. експ. </a:t>
            </a:r>
            <a:r>
              <a:rPr lang="en-US" b="1" cap="small" dirty="0" err="1" smtClean="0">
                <a:solidFill>
                  <a:srgbClr val="FF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Елизабет</a:t>
            </a:r>
            <a:r>
              <a:rPr lang="en-US" b="1" cap="small" dirty="0" smtClean="0">
                <a:solidFill>
                  <a:srgbClr val="FF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b="1" cap="small" dirty="0" err="1" smtClean="0">
                <a:solidFill>
                  <a:srgbClr val="FF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Иванова</a:t>
            </a:r>
            <a:r>
              <a:rPr lang="en-US" b="1" cap="small" dirty="0" smtClean="0">
                <a:solidFill>
                  <a:srgbClr val="FF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en-US" b="1" cap="small" dirty="0" err="1" smtClean="0">
                <a:solidFill>
                  <a:srgbClr val="FF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нач</a:t>
            </a:r>
            <a:r>
              <a:rPr lang="en-US" b="1" cap="small" dirty="0" smtClean="0">
                <a:solidFill>
                  <a:srgbClr val="FF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r>
              <a:rPr lang="bg-BG" b="1" cap="small" dirty="0" smtClean="0">
                <a:solidFill>
                  <a:srgbClr val="FF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b="1" cap="small" dirty="0" err="1" smtClean="0">
                <a:solidFill>
                  <a:srgbClr val="FF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отдел</a:t>
            </a:r>
            <a:endParaRPr lang="en-US" b="1" cap="small" dirty="0" smtClean="0">
              <a:solidFill>
                <a:srgbClr val="FF66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q"/>
            </a:pPr>
            <a:r>
              <a:rPr lang="bg-BG" b="1" cap="small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Задачи по Акредитацията на ИАИ</a:t>
            </a:r>
            <a:endParaRPr lang="en-US" b="1" cap="small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cap="small" dirty="0" err="1" smtClean="0">
                <a:solidFill>
                  <a:srgbClr val="FF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целият</a:t>
            </a:r>
            <a:r>
              <a:rPr lang="en-US" b="1" cap="small" dirty="0" smtClean="0">
                <a:solidFill>
                  <a:srgbClr val="FF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b="1" cap="small" dirty="0" err="1" smtClean="0">
                <a:solidFill>
                  <a:srgbClr val="FF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отдел</a:t>
            </a:r>
            <a:endParaRPr lang="en-US" b="1" cap="small" dirty="0" smtClean="0">
              <a:solidFill>
                <a:srgbClr val="FF66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q"/>
            </a:pPr>
            <a:r>
              <a:rPr lang="bg-BG" b="1" cap="small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Провеждане на начален инструктаж по безопасност и здраве на служителите</a:t>
            </a:r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bg-BG" b="1" cap="small" dirty="0" smtClean="0">
                <a:solidFill>
                  <a:srgbClr val="FF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ст. експ. </a:t>
            </a:r>
            <a:r>
              <a:rPr lang="en-US" b="1" cap="small" dirty="0" err="1" smtClean="0">
                <a:solidFill>
                  <a:srgbClr val="FF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Елизабет</a:t>
            </a:r>
            <a:r>
              <a:rPr lang="en-US" b="1" cap="small" dirty="0" smtClean="0">
                <a:solidFill>
                  <a:srgbClr val="FF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b="1" cap="small" dirty="0" err="1" smtClean="0">
                <a:solidFill>
                  <a:srgbClr val="FF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Иванова</a:t>
            </a:r>
            <a:r>
              <a:rPr lang="en-US" b="1" cap="small" dirty="0" smtClean="0">
                <a:solidFill>
                  <a:srgbClr val="FF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en-US" b="1" cap="small" dirty="0" err="1" smtClean="0">
                <a:solidFill>
                  <a:srgbClr val="FF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нач</a:t>
            </a:r>
            <a:r>
              <a:rPr lang="en-US" b="1" cap="small" dirty="0" smtClean="0">
                <a:solidFill>
                  <a:srgbClr val="FF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r>
              <a:rPr lang="bg-BG" b="1" cap="small" dirty="0" smtClean="0">
                <a:solidFill>
                  <a:srgbClr val="FF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b="1" cap="small" dirty="0" err="1" smtClean="0">
                <a:solidFill>
                  <a:srgbClr val="FF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отдел</a:t>
            </a:r>
            <a:endParaRPr lang="en-US" b="1" cap="small" dirty="0" smtClean="0">
              <a:solidFill>
                <a:srgbClr val="FF66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q"/>
            </a:pPr>
            <a:r>
              <a:rPr lang="en-US" b="1" cap="small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Продажба</a:t>
            </a:r>
            <a:r>
              <a:rPr lang="en-US" b="1" cap="small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b="1" cap="small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</a:t>
            </a:r>
            <a:r>
              <a:rPr lang="en-US" b="1" cap="small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b="1" cap="small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сборници</a:t>
            </a:r>
            <a:r>
              <a:rPr lang="en-US" b="1" cap="small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 </a:t>
            </a:r>
            <a:r>
              <a:rPr lang="en-US" b="1" cap="small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нормативи</a:t>
            </a:r>
            <a:endParaRPr lang="en-US" b="1" cap="small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cap="small" dirty="0" err="1" smtClean="0">
                <a:solidFill>
                  <a:srgbClr val="FF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</a:t>
            </a:r>
            <a:r>
              <a:rPr lang="en-US" b="1" cap="small" dirty="0" smtClean="0">
                <a:solidFill>
                  <a:srgbClr val="FF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lang="en-US" b="1" cap="small" dirty="0" err="1" smtClean="0">
                <a:solidFill>
                  <a:srgbClr val="FF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спец</a:t>
            </a:r>
            <a:r>
              <a:rPr lang="en-US" b="1" cap="small" dirty="0" smtClean="0">
                <a:solidFill>
                  <a:srgbClr val="FF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lang="en-US" b="1" cap="small" dirty="0" err="1" smtClean="0">
                <a:solidFill>
                  <a:srgbClr val="FF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Славка</a:t>
            </a:r>
            <a:r>
              <a:rPr lang="en-US" b="1" cap="small" dirty="0" smtClean="0">
                <a:solidFill>
                  <a:srgbClr val="FF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b="1" cap="small" dirty="0" err="1" smtClean="0">
                <a:solidFill>
                  <a:srgbClr val="FF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Андреева</a:t>
            </a:r>
            <a:endParaRPr lang="en-US" b="1" cap="small" dirty="0" smtClean="0">
              <a:solidFill>
                <a:srgbClr val="FF66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q"/>
            </a:pPr>
            <a:r>
              <a:rPr lang="en-US" b="1" cap="small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Присъствие</a:t>
            </a:r>
            <a:r>
              <a:rPr lang="en-US" b="1" cap="small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b="1" cap="small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</a:t>
            </a:r>
            <a:r>
              <a:rPr lang="en-US" b="1" cap="small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b="1" cap="small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време</a:t>
            </a:r>
            <a:r>
              <a:rPr lang="en-US" b="1" cap="small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b="1" cap="small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</a:t>
            </a:r>
            <a:r>
              <a:rPr lang="en-US" b="1" cap="small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b="1" cap="small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изпити</a:t>
            </a:r>
            <a:r>
              <a:rPr lang="en-US" b="1" cap="small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b="1" cap="small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като</a:t>
            </a:r>
            <a:r>
              <a:rPr lang="en-US" b="1" cap="small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b="1" cap="small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квестор</a:t>
            </a:r>
            <a:r>
              <a:rPr lang="bg-BG" b="1" cap="small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</a:t>
            </a:r>
            <a:endParaRPr lang="en-US" b="1" cap="small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cap="small" dirty="0" err="1" smtClean="0">
                <a:solidFill>
                  <a:srgbClr val="FF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</a:t>
            </a:r>
            <a:r>
              <a:rPr lang="en-US" b="1" cap="small" dirty="0" smtClean="0">
                <a:solidFill>
                  <a:srgbClr val="FF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lang="en-US" b="1" cap="small" dirty="0" err="1" smtClean="0">
                <a:solidFill>
                  <a:srgbClr val="FF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спец</a:t>
            </a:r>
            <a:r>
              <a:rPr lang="en-US" b="1" cap="small" dirty="0" smtClean="0">
                <a:solidFill>
                  <a:srgbClr val="FF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lang="en-US" b="1" cap="small" dirty="0" err="1" smtClean="0">
                <a:solidFill>
                  <a:srgbClr val="FF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Наташка</a:t>
            </a:r>
            <a:r>
              <a:rPr lang="en-US" b="1" cap="small" dirty="0" smtClean="0">
                <a:solidFill>
                  <a:srgbClr val="FF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b="1" cap="small" dirty="0" err="1" smtClean="0">
                <a:solidFill>
                  <a:srgbClr val="FF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Соколова</a:t>
            </a:r>
            <a:endParaRPr lang="en-US" b="1" cap="small" dirty="0" smtClean="0">
              <a:solidFill>
                <a:srgbClr val="FF66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cap="small" dirty="0" err="1" smtClean="0">
                <a:solidFill>
                  <a:srgbClr val="FF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</a:t>
            </a:r>
            <a:r>
              <a:rPr lang="en-US" b="1" cap="small" dirty="0" smtClean="0">
                <a:solidFill>
                  <a:srgbClr val="FF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lang="en-US" b="1" cap="small" dirty="0" err="1" smtClean="0">
                <a:solidFill>
                  <a:srgbClr val="FF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спец</a:t>
            </a:r>
            <a:r>
              <a:rPr lang="en-US" b="1" cap="small" dirty="0" smtClean="0">
                <a:solidFill>
                  <a:srgbClr val="FF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lang="en-US" b="1" cap="small" dirty="0" err="1" smtClean="0">
                <a:solidFill>
                  <a:srgbClr val="FF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Славка</a:t>
            </a:r>
            <a:r>
              <a:rPr lang="en-US" b="1" cap="small" dirty="0" smtClean="0">
                <a:solidFill>
                  <a:srgbClr val="FF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b="1" cap="small" dirty="0" err="1" smtClean="0">
                <a:solidFill>
                  <a:srgbClr val="FF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Андреева</a:t>
            </a:r>
            <a:endParaRPr lang="bg-BG" b="1" cap="small" dirty="0" smtClean="0">
              <a:solidFill>
                <a:srgbClr val="FF66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q"/>
            </a:pPr>
            <a:r>
              <a:rPr lang="bg-BG" b="1" cap="small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Участие в комисия за избор на изпълнител за отпечатване на книга по проект "Управление и оценка на аграрната устойчивост – опит, предизвикателства и уроци от България и Китай</a:t>
            </a:r>
            <a:r>
              <a:rPr lang="bg-BG" b="1" i="1" cap="small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”.</a:t>
            </a:r>
            <a:endParaRPr lang="en-US" b="1" i="1" cap="small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bg-BG" b="1" cap="small" dirty="0" smtClean="0">
                <a:solidFill>
                  <a:srgbClr val="FF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ст. експ. </a:t>
            </a:r>
            <a:r>
              <a:rPr lang="en-US" b="1" cap="small" dirty="0" err="1" smtClean="0">
                <a:solidFill>
                  <a:srgbClr val="FF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Васил</a:t>
            </a:r>
            <a:r>
              <a:rPr lang="en-US" b="1" cap="small" dirty="0" smtClean="0">
                <a:solidFill>
                  <a:srgbClr val="FF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b="1" cap="small" dirty="0" err="1" smtClean="0">
                <a:solidFill>
                  <a:srgbClr val="FF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Стойчев</a:t>
            </a:r>
            <a:endParaRPr lang="en-US" b="1" cap="small" dirty="0" smtClean="0">
              <a:solidFill>
                <a:srgbClr val="FF66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cap="small" dirty="0" err="1" smtClean="0">
                <a:solidFill>
                  <a:srgbClr val="FF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</a:t>
            </a:r>
            <a:r>
              <a:rPr lang="en-US" b="1" cap="small" dirty="0" smtClean="0">
                <a:solidFill>
                  <a:srgbClr val="FF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lang="en-US" b="1" cap="small" dirty="0" err="1" smtClean="0">
                <a:solidFill>
                  <a:srgbClr val="FF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експ</a:t>
            </a:r>
            <a:r>
              <a:rPr lang="en-US" b="1" cap="small" dirty="0" smtClean="0">
                <a:solidFill>
                  <a:srgbClr val="FF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lang="en-US" b="1" cap="small" dirty="0" err="1" smtClean="0">
                <a:solidFill>
                  <a:srgbClr val="FF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Кремена</a:t>
            </a:r>
            <a:r>
              <a:rPr lang="en-US" b="1" cap="small" dirty="0" smtClean="0">
                <a:solidFill>
                  <a:srgbClr val="FF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b="1" cap="small" dirty="0" err="1" smtClean="0">
                <a:solidFill>
                  <a:srgbClr val="FF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Горчева</a:t>
            </a:r>
            <a:endParaRPr lang="en-US" b="1" cap="small" dirty="0" smtClean="0">
              <a:solidFill>
                <a:srgbClr val="FF66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cap="small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cap="small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76672"/>
            <a:ext cx="504056" cy="504056"/>
          </a:xfrm>
          <a:prstGeom prst="rect">
            <a:avLst/>
          </a:prstGeom>
          <a:noFill/>
        </p:spPr>
      </p:pic>
      <p:pic>
        <p:nvPicPr>
          <p:cNvPr id="10" name="Picture 2"/>
          <p:cNvPicPr/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476672"/>
            <a:ext cx="396875" cy="508635"/>
          </a:xfrm>
          <a:prstGeom prst="rect">
            <a:avLst/>
          </a:prstGeom>
          <a:noFill/>
        </p:spPr>
      </p:pic>
      <p:sp>
        <p:nvSpPr>
          <p:cNvPr id="12" name="Заглавие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928992" cy="850106"/>
          </a:xfrm>
        </p:spPr>
        <p:txBody>
          <a:bodyPr>
            <a:normAutofit/>
          </a:bodyPr>
          <a:lstStyle/>
          <a:p>
            <a:r>
              <a:rPr lang="bg-BG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Други дейности</a:t>
            </a:r>
            <a:endParaRPr lang="bg-BG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40761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Съединение с чупка 20"/>
          <p:cNvCxnSpPr/>
          <p:nvPr/>
        </p:nvCxnSpPr>
        <p:spPr>
          <a:xfrm>
            <a:off x="0" y="1340768"/>
            <a:ext cx="9144000" cy="144000"/>
          </a:xfrm>
          <a:prstGeom prst="bentConnector3">
            <a:avLst>
              <a:gd name="adj1" fmla="val 50000"/>
            </a:avLst>
          </a:prstGeom>
          <a:ln w="177800" cap="flat" cmpd="tri">
            <a:gradFill>
              <a:gsLst>
                <a:gs pos="0">
                  <a:schemeClr val="accent6"/>
                </a:gs>
                <a:gs pos="94000">
                  <a:schemeClr val="accent6">
                    <a:lumMod val="75000"/>
                  </a:schemeClr>
                </a:gs>
                <a:gs pos="50000">
                  <a:schemeClr val="bg1"/>
                </a:gs>
                <a:gs pos="100000">
                  <a:schemeClr val="accent6">
                    <a:lumMod val="50000"/>
                  </a:schemeClr>
                </a:gs>
              </a:gsLst>
              <a:lin ang="5400000" scaled="0"/>
            </a:gradFill>
            <a:bevel/>
          </a:ln>
          <a:effectLst>
            <a:glow rad="228600">
              <a:schemeClr val="accent6">
                <a:satMod val="175000"/>
                <a:alpha val="40000"/>
              </a:schemeClr>
            </a:glow>
            <a:softEdge rad="0"/>
          </a:effectLst>
          <a:scene3d>
            <a:camera prst="orthographicFront"/>
            <a:lightRig rig="threePt" dir="t"/>
          </a:scene3d>
          <a:sp3d contourW="12700" prstMaterial="matte">
            <a:bevelB w="139700" prst="cross"/>
            <a:contourClr>
              <a:schemeClr val="accent6">
                <a:lumMod val="75000"/>
              </a:schemeClr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179512" y="1628800"/>
            <a:ext cx="8715436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q"/>
            </a:pPr>
            <a:r>
              <a:rPr lang="en-US" sz="1600" b="1" cap="small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Поддържане</a:t>
            </a:r>
            <a:r>
              <a:rPr lang="en-US" sz="1600" b="1" cap="small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600" b="1" cap="small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</a:t>
            </a:r>
            <a:r>
              <a:rPr lang="en-US" sz="1600" b="1" cap="small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600" b="1" cap="small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интернет</a:t>
            </a:r>
            <a:r>
              <a:rPr lang="en-US" sz="1600" b="1" cap="small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600" b="1" cap="small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сайт</a:t>
            </a:r>
            <a:r>
              <a:rPr lang="en-US" sz="1600" b="1" cap="small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600" cap="small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</a:t>
            </a:r>
            <a:r>
              <a:rPr lang="en-US" sz="1600" cap="small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600" cap="small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Проект</a:t>
            </a:r>
            <a:r>
              <a:rPr lang="en-US" sz="1600" cap="small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„</a:t>
            </a:r>
            <a:r>
              <a:rPr lang="en-US" sz="1600" cap="small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Укрепване</a:t>
            </a:r>
            <a:r>
              <a:rPr lang="en-US" sz="1600" cap="small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600" cap="small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</a:t>
            </a:r>
            <a:r>
              <a:rPr lang="en-US" sz="1600" cap="small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600" cap="small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аналитичния</a:t>
            </a:r>
            <a:r>
              <a:rPr lang="en-US" sz="1600" cap="small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600" cap="small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капацитет</a:t>
            </a:r>
            <a:r>
              <a:rPr lang="en-US" sz="1600" cap="small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600" cap="small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</a:t>
            </a:r>
            <a:r>
              <a:rPr lang="en-US" sz="1600" cap="small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600" cap="small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Центъра</a:t>
            </a:r>
            <a:r>
              <a:rPr lang="en-US" sz="1600" cap="small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600" cap="small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</a:t>
            </a:r>
            <a:r>
              <a:rPr lang="en-US" sz="1600" cap="small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600" cap="small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икономически</a:t>
            </a:r>
            <a:r>
              <a:rPr lang="en-US" sz="1600" cap="small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600" cap="small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анализи</a:t>
            </a:r>
            <a:r>
              <a:rPr lang="en-US" sz="1600" cap="small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600" cap="small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</a:t>
            </a:r>
            <a:r>
              <a:rPr lang="en-US" sz="1600" cap="small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600" cap="small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селското</a:t>
            </a:r>
            <a:r>
              <a:rPr lang="en-US" sz="1600" cap="small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600" cap="small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стопанство</a:t>
            </a:r>
            <a:r>
              <a:rPr lang="en-US" sz="1600" cap="small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 </a:t>
            </a:r>
            <a:r>
              <a:rPr lang="en-US" sz="1600" cap="small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към</a:t>
            </a:r>
            <a:r>
              <a:rPr lang="en-US" sz="1600" cap="small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ИАИ“.</a:t>
            </a:r>
          </a:p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bg-BG" sz="1600" b="1" cap="small" dirty="0" smtClean="0">
                <a:solidFill>
                  <a:srgbClr val="FF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ст. експ. </a:t>
            </a:r>
            <a:r>
              <a:rPr lang="en-US" sz="1600" b="1" cap="small" dirty="0" err="1" smtClean="0">
                <a:solidFill>
                  <a:srgbClr val="FF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Васил</a:t>
            </a:r>
            <a:r>
              <a:rPr lang="en-US" sz="1600" b="1" cap="small" dirty="0" smtClean="0">
                <a:solidFill>
                  <a:srgbClr val="FF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600" b="1" cap="small" dirty="0" err="1" smtClean="0">
                <a:solidFill>
                  <a:srgbClr val="FF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Стойчев</a:t>
            </a:r>
            <a:endParaRPr lang="bg-BG" sz="1600" b="1" cap="small" dirty="0" smtClean="0">
              <a:solidFill>
                <a:srgbClr val="FF66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cap="small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q"/>
            </a:pPr>
            <a:r>
              <a:rPr lang="en-US" sz="1600" b="1" cap="small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Поддържане</a:t>
            </a:r>
            <a:r>
              <a:rPr lang="en-US" sz="1600" b="1" cap="small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600" b="1" cap="small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</a:t>
            </a:r>
            <a:r>
              <a:rPr lang="en-US" sz="1600" b="1" cap="small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600" b="1" cap="small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интернет</a:t>
            </a:r>
            <a:r>
              <a:rPr lang="en-US" sz="1600" b="1" cap="small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600" b="1" cap="small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сайт</a:t>
            </a:r>
            <a:r>
              <a:rPr lang="en-US" sz="1600" b="1" cap="small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600" cap="small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</a:t>
            </a:r>
            <a:r>
              <a:rPr lang="en-US" sz="1600" cap="small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600" cap="small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Проект</a:t>
            </a:r>
            <a:r>
              <a:rPr lang="en-US" sz="1600" cap="small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"</a:t>
            </a:r>
            <a:r>
              <a:rPr lang="en-US" sz="1600" cap="small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Устойчивост</a:t>
            </a:r>
            <a:r>
              <a:rPr lang="en-US" sz="1600" cap="small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600" cap="small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</a:t>
            </a:r>
            <a:r>
              <a:rPr lang="en-US" sz="1600" cap="small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600" cap="small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селското</a:t>
            </a:r>
            <a:r>
              <a:rPr lang="en-US" sz="1600" cap="small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600" cap="small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стопанство</a:t>
            </a:r>
            <a:r>
              <a:rPr lang="en-US" sz="1600" cap="small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</a:t>
            </a:r>
            <a:r>
              <a:rPr lang="en-US" sz="1600" cap="small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България</a:t>
            </a:r>
            <a:r>
              <a:rPr lang="en-US" sz="1600" cap="small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"</a:t>
            </a:r>
          </a:p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cap="small" dirty="0" err="1" smtClean="0">
                <a:solidFill>
                  <a:srgbClr val="FF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</a:t>
            </a:r>
            <a:r>
              <a:rPr lang="en-US" sz="1600" b="1" cap="small" dirty="0" smtClean="0">
                <a:solidFill>
                  <a:srgbClr val="FF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lang="en-US" sz="1600" b="1" cap="small" dirty="0" err="1" smtClean="0">
                <a:solidFill>
                  <a:srgbClr val="FF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експ</a:t>
            </a:r>
            <a:r>
              <a:rPr lang="en-US" sz="1600" b="1" cap="small" dirty="0" smtClean="0">
                <a:solidFill>
                  <a:srgbClr val="FF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lang="en-US" sz="1600" b="1" cap="small" dirty="0" err="1" smtClean="0">
                <a:solidFill>
                  <a:srgbClr val="FF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Кремена</a:t>
            </a:r>
            <a:r>
              <a:rPr lang="en-US" sz="1600" b="1" cap="small" dirty="0" smtClean="0">
                <a:solidFill>
                  <a:srgbClr val="FF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600" b="1" cap="small" dirty="0" err="1" smtClean="0">
                <a:solidFill>
                  <a:srgbClr val="FF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Горчева</a:t>
            </a:r>
            <a:endParaRPr lang="bg-BG" sz="1600" b="1" cap="small" dirty="0" smtClean="0">
              <a:solidFill>
                <a:srgbClr val="FF66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cap="small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Tx/>
              <a:buFont typeface="Wingdings" pitchFamily="2" charset="2"/>
              <a:buChar char="q"/>
              <a:tabLst/>
            </a:pPr>
            <a:r>
              <a:rPr kumimoji="0" lang="en-US" sz="1600" b="1" i="0" u="none" strike="noStrike" cap="small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Текуща</a:t>
            </a:r>
            <a:r>
              <a:rPr kumimoji="0" lang="en-US" sz="1600" b="1" i="0" u="none" strike="noStrike" cap="small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600" b="1" i="0" u="none" strike="noStrike" cap="small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работа</a:t>
            </a:r>
            <a:r>
              <a:rPr kumimoji="0" lang="en-US" sz="1600" b="1" i="0" u="none" strike="noStrike" cap="small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600" b="1" i="0" u="none" strike="noStrike" cap="small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</a:t>
            </a:r>
            <a:r>
              <a:rPr kumimoji="0" lang="en-US" sz="1600" b="1" i="0" u="none" strike="noStrike" cap="small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600" b="1" i="0" u="none" strike="noStrike" cap="small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актуализиране</a:t>
            </a:r>
            <a:r>
              <a:rPr kumimoji="0" lang="en-US" sz="1600" b="1" i="0" u="none" strike="noStrike" cap="small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600" b="1" i="0" u="none" strike="noStrike" cap="small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</a:t>
            </a:r>
            <a:r>
              <a:rPr kumimoji="0" lang="en-US" sz="1600" b="1" i="0" u="none" strike="noStrike" cap="small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600" b="1" i="0" u="none" strike="noStrike" cap="small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информация</a:t>
            </a:r>
            <a:r>
              <a:rPr kumimoji="0" lang="en-US" sz="1600" b="0" i="0" u="none" strike="noStrike" cap="small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small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</a:t>
            </a:r>
            <a:r>
              <a:rPr kumimoji="0" lang="en-US" sz="1600" b="0" i="0" u="none" strike="noStrike" cap="small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small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планови</a:t>
            </a:r>
            <a:r>
              <a:rPr kumimoji="0" lang="en-US" sz="1600" b="0" i="0" u="none" strike="noStrike" cap="small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 </a:t>
            </a:r>
            <a:r>
              <a:rPr kumimoji="0" lang="en-US" sz="1600" b="0" i="0" u="none" strike="noStrike" cap="small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извънпланови</a:t>
            </a:r>
            <a:r>
              <a:rPr kumimoji="0" lang="en-US" sz="1600" b="0" i="0" u="none" strike="noStrike" cap="small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small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проекти</a:t>
            </a:r>
            <a:r>
              <a:rPr kumimoji="0" lang="en-US" sz="1600" b="0" i="0" u="none" strike="noStrike" cap="small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1600" b="0" i="0" u="none" strike="noStrike" cap="small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участия</a:t>
            </a:r>
            <a:r>
              <a:rPr kumimoji="0" lang="en-US" sz="1600" b="0" i="0" u="none" strike="noStrike" cap="small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small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във</a:t>
            </a:r>
            <a:r>
              <a:rPr kumimoji="0" lang="en-US" sz="1600" b="0" i="0" u="none" strike="noStrike" cap="small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small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форуми</a:t>
            </a:r>
            <a:r>
              <a:rPr kumimoji="0" lang="en-US" sz="1600" b="0" i="0" u="none" strike="noStrike" cap="small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1600" b="0" i="0" u="none" strike="noStrike" cap="small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превод</a:t>
            </a:r>
            <a:r>
              <a:rPr kumimoji="0" lang="en-US" sz="1600" b="0" i="0" u="none" strike="noStrike" cap="small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small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</a:t>
            </a:r>
            <a:r>
              <a:rPr kumimoji="0" lang="en-US" sz="1600" b="0" i="0" u="none" strike="noStrike" cap="small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small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автобиографии</a:t>
            </a:r>
            <a:r>
              <a:rPr kumimoji="0" lang="en-US" sz="1600" b="0" i="0" u="none" strike="noStrike" cap="small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 </a:t>
            </a:r>
            <a:r>
              <a:rPr kumimoji="0" lang="en-US" sz="1600" b="0" i="0" u="none" strike="noStrike" cap="small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др</a:t>
            </a:r>
            <a:r>
              <a:rPr kumimoji="0" lang="en-US" sz="1600" b="0" i="0" u="none" strike="noStrike" cap="small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en-US" sz="1600" b="0" i="0" u="none" strike="noStrike" cap="small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</a:t>
            </a:r>
            <a:r>
              <a:rPr kumimoji="0" lang="en-US" sz="1600" b="0" i="0" u="none" strike="noStrike" cap="small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small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уебсайта</a:t>
            </a:r>
            <a:r>
              <a:rPr kumimoji="0" lang="en-US" sz="1600" b="0" i="0" u="none" strike="noStrike" cap="small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small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</a:t>
            </a:r>
            <a:r>
              <a:rPr kumimoji="0" lang="en-US" sz="1600" b="0" i="0" u="none" strike="noStrike" cap="small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ИАИ</a:t>
            </a:r>
            <a:endParaRPr kumimoji="0" lang="en-US" sz="1600" b="0" i="0" u="none" strike="noStrike" cap="small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R="0" algn="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1600" b="1" cap="small" dirty="0" err="1" smtClean="0">
                <a:solidFill>
                  <a:srgbClr val="FF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</a:t>
            </a:r>
            <a:r>
              <a:rPr lang="en-US" sz="1600" b="1" cap="small" dirty="0" smtClean="0">
                <a:solidFill>
                  <a:srgbClr val="FF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lang="en-US" sz="1600" b="1" cap="small" dirty="0" err="1" smtClean="0">
                <a:solidFill>
                  <a:srgbClr val="FF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експ</a:t>
            </a:r>
            <a:r>
              <a:rPr lang="en-US" sz="1600" b="1" cap="small" dirty="0" smtClean="0">
                <a:solidFill>
                  <a:srgbClr val="FF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lang="en-US" sz="1600" b="1" cap="small" dirty="0" err="1" smtClean="0">
                <a:solidFill>
                  <a:srgbClr val="FF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Марина</a:t>
            </a:r>
            <a:r>
              <a:rPr lang="en-US" sz="1600" b="1" cap="small" dirty="0" smtClean="0">
                <a:solidFill>
                  <a:srgbClr val="FF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600" b="1" cap="small" dirty="0" err="1" smtClean="0">
                <a:solidFill>
                  <a:srgbClr val="FF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Лазарова-Муслах</a:t>
            </a:r>
            <a:endParaRPr lang="bg-BG" sz="1600" b="1" cap="small" dirty="0" smtClean="0">
              <a:solidFill>
                <a:srgbClr val="FF66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1600" b="0" i="0" u="none" strike="noStrike" cap="small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Tx/>
              <a:buFont typeface="Wingdings" pitchFamily="2" charset="2"/>
              <a:buChar char="q"/>
              <a:tabLst/>
            </a:pPr>
            <a:r>
              <a:rPr kumimoji="0" lang="bg-BG" sz="1600" b="1" i="0" u="none" strike="noStrike" cap="small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Изготвяне на агротехническа експертиза </a:t>
            </a:r>
            <a:r>
              <a:rPr kumimoji="0" lang="bg-BG" sz="1600" b="0" i="0" u="none" strike="noStrike" cap="small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относно Международно арбитражно дело No5 от 2016г. към Българска търговско промишлена палата (Арбитражен съд) </a:t>
            </a:r>
            <a:r>
              <a:rPr kumimoji="0" lang="bg-BG" sz="1600" b="0" i="0" u="none" strike="noStrike" cap="small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bg-BG" sz="1600" b="0" i="0" u="none" strike="noStrike" cap="small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възложител - Председателя на Селскостопанска Академия</a:t>
            </a:r>
            <a:r>
              <a:rPr kumimoji="0" lang="en-US" sz="1600" b="0" i="0" u="none" strike="noStrike" cap="small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 </a:t>
            </a:r>
            <a:r>
              <a:rPr kumimoji="0" lang="bg-BG" sz="1600" b="0" i="0" u="none" strike="noStrike" cap="small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проф. Пачев</a:t>
            </a:r>
            <a:endParaRPr kumimoji="0" lang="en-US" sz="1600" b="0" i="0" u="none" strike="noStrike" cap="small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R="0" algn="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bg-BG" sz="1600" b="1" cap="small" dirty="0" smtClean="0">
                <a:solidFill>
                  <a:srgbClr val="FF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ст. експ. Антон </a:t>
            </a:r>
            <a:r>
              <a:rPr lang="bg-BG" sz="1600" b="1" cap="small" dirty="0" smtClean="0">
                <a:solidFill>
                  <a:srgbClr val="FF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Митов</a:t>
            </a:r>
            <a:endParaRPr lang="en-US" sz="1600" b="1" cap="small" dirty="0" smtClean="0">
              <a:solidFill>
                <a:srgbClr val="FF66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r>
              <a:rPr lang="ru-RU" sz="1600" b="1" cap="small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Сборник от международна научна конференция „Развитие на земеделието и тенденции на стоковите пазари”, </a:t>
            </a:r>
            <a:r>
              <a:rPr lang="ru-RU" sz="1600" cap="small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 проект ФНИ </a:t>
            </a:r>
            <a:r>
              <a:rPr lang="en-US" sz="1600" cap="small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</a:t>
            </a:r>
            <a:r>
              <a:rPr lang="ru-RU" sz="1600" cap="small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600" cap="small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01/17 от 03.11.2016 г.</a:t>
            </a:r>
            <a:endParaRPr lang="en-US" sz="1600" cap="small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r"/>
            <a:r>
              <a:rPr lang="bg-BG" sz="1600" b="1" cap="small" dirty="0" smtClean="0">
                <a:solidFill>
                  <a:srgbClr val="FF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ст. експ. </a:t>
            </a:r>
            <a:r>
              <a:rPr lang="en-US" sz="1600" b="1" cap="small" dirty="0" err="1" smtClean="0">
                <a:solidFill>
                  <a:srgbClr val="FF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Васил</a:t>
            </a:r>
            <a:r>
              <a:rPr lang="en-US" sz="1600" b="1" cap="small" dirty="0" smtClean="0">
                <a:solidFill>
                  <a:srgbClr val="FF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600" b="1" cap="small" dirty="0" err="1" smtClean="0">
                <a:solidFill>
                  <a:srgbClr val="FF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Стойчев</a:t>
            </a:r>
            <a:endParaRPr lang="en-US" sz="1600" b="1" cap="small" dirty="0" smtClean="0">
              <a:solidFill>
                <a:srgbClr val="FF66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8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76672"/>
            <a:ext cx="504056" cy="504056"/>
          </a:xfrm>
          <a:prstGeom prst="rect">
            <a:avLst/>
          </a:prstGeom>
          <a:noFill/>
        </p:spPr>
      </p:pic>
      <p:pic>
        <p:nvPicPr>
          <p:cNvPr id="9" name="Picture 2"/>
          <p:cNvPicPr/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476672"/>
            <a:ext cx="396875" cy="508635"/>
          </a:xfrm>
          <a:prstGeom prst="rect">
            <a:avLst/>
          </a:prstGeom>
          <a:noFill/>
        </p:spPr>
      </p:pic>
      <p:sp>
        <p:nvSpPr>
          <p:cNvPr id="10" name="Заглавие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928992" cy="850106"/>
          </a:xfrm>
        </p:spPr>
        <p:txBody>
          <a:bodyPr>
            <a:normAutofit/>
          </a:bodyPr>
          <a:lstStyle/>
          <a:p>
            <a:r>
              <a:rPr lang="bg-BG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Други дейности</a:t>
            </a:r>
            <a:endParaRPr lang="bg-BG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4531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Съединение с чупка 20"/>
          <p:cNvCxnSpPr/>
          <p:nvPr/>
        </p:nvCxnSpPr>
        <p:spPr>
          <a:xfrm>
            <a:off x="0" y="1340768"/>
            <a:ext cx="9144000" cy="144000"/>
          </a:xfrm>
          <a:prstGeom prst="bentConnector3">
            <a:avLst>
              <a:gd name="adj1" fmla="val 50000"/>
            </a:avLst>
          </a:prstGeom>
          <a:ln w="177800" cap="flat" cmpd="tri">
            <a:gradFill>
              <a:gsLst>
                <a:gs pos="0">
                  <a:schemeClr val="accent6"/>
                </a:gs>
                <a:gs pos="94000">
                  <a:schemeClr val="accent6">
                    <a:lumMod val="75000"/>
                  </a:schemeClr>
                </a:gs>
                <a:gs pos="50000">
                  <a:schemeClr val="bg1"/>
                </a:gs>
                <a:gs pos="100000">
                  <a:schemeClr val="accent6">
                    <a:lumMod val="50000"/>
                  </a:schemeClr>
                </a:gs>
              </a:gsLst>
              <a:lin ang="5400000" scaled="0"/>
            </a:gradFill>
            <a:bevel/>
          </a:ln>
          <a:effectLst>
            <a:glow rad="228600">
              <a:schemeClr val="accent6">
                <a:satMod val="175000"/>
                <a:alpha val="40000"/>
              </a:schemeClr>
            </a:glow>
            <a:softEdge rad="0"/>
          </a:effectLst>
          <a:scene3d>
            <a:camera prst="orthographicFront"/>
            <a:lightRig rig="threePt" dir="t"/>
          </a:scene3d>
          <a:sp3d contourW="12700" prstMaterial="matte">
            <a:bevelB w="139700" prst="cross"/>
            <a:contourClr>
              <a:schemeClr val="accent6">
                <a:lumMod val="75000"/>
              </a:schemeClr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357158" y="1673092"/>
            <a:ext cx="857256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6600"/>
              </a:buClr>
              <a:buFont typeface="Wingdings" pitchFamily="2" charset="2"/>
              <a:buChar char="q"/>
            </a:pPr>
            <a:r>
              <a:rPr lang="bg-BG" sz="1600" b="1" cap="small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Поддържане Регистъра за научната дейност към Националния център за информация и документация /НАЦИД/</a:t>
            </a:r>
            <a:endParaRPr lang="en-US" sz="1600" b="1" cap="small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cap="small" dirty="0" err="1" smtClean="0">
                <a:solidFill>
                  <a:srgbClr val="FF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</a:t>
            </a:r>
            <a:r>
              <a:rPr lang="en-US" sz="1600" b="1" cap="small" dirty="0" smtClean="0">
                <a:solidFill>
                  <a:srgbClr val="FF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lang="en-US" sz="1600" b="1" cap="small" dirty="0" err="1" smtClean="0">
                <a:solidFill>
                  <a:srgbClr val="FF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спец</a:t>
            </a:r>
            <a:r>
              <a:rPr lang="en-US" sz="1600" b="1" cap="small" dirty="0" smtClean="0">
                <a:solidFill>
                  <a:srgbClr val="FF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lang="en-US" sz="1600" b="1" cap="small" dirty="0" err="1" smtClean="0">
                <a:solidFill>
                  <a:srgbClr val="FF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Наташка</a:t>
            </a:r>
            <a:r>
              <a:rPr lang="en-US" sz="1600" b="1" cap="small" dirty="0" smtClean="0">
                <a:solidFill>
                  <a:srgbClr val="FF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600" b="1" cap="small" dirty="0" err="1" smtClean="0">
                <a:solidFill>
                  <a:srgbClr val="FF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Соколова</a:t>
            </a:r>
            <a:endParaRPr lang="bg-BG" sz="1600" b="1" cap="small" dirty="0" smtClean="0">
              <a:solidFill>
                <a:srgbClr val="FF66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b="1" cap="small" dirty="0" smtClean="0">
              <a:solidFill>
                <a:srgbClr val="FF66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bg-BG" sz="1600" b="1" cap="small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Tx/>
              <a:buFont typeface="Wingdings" pitchFamily="2" charset="2"/>
              <a:buChar char="q"/>
              <a:tabLst/>
            </a:pPr>
            <a:r>
              <a:rPr kumimoji="0" lang="bg-BG" sz="1600" b="1" i="0" u="none" strike="noStrike" cap="small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Съдействие в работата на други информационни отдели:</a:t>
            </a:r>
            <a:endParaRPr kumimoji="0" lang="en-US" sz="1600" b="0" i="0" u="none" strike="noStrike" cap="small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1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kumimoji="0" lang="en-US" sz="1600" b="0" i="0" u="none" strike="noStrike" cap="small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600" b="0" i="1" u="none" strike="noStrike" cap="small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Отчисляване</a:t>
            </a:r>
            <a:r>
              <a:rPr kumimoji="0" lang="en-US" sz="1600" b="0" i="1" u="none" strike="noStrike" cap="small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600" b="0" i="1" u="none" strike="noStrike" cap="small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</a:t>
            </a:r>
            <a:r>
              <a:rPr kumimoji="0" lang="en-US" sz="1600" b="0" i="1" u="none" strike="noStrike" cap="small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600" b="0" i="1" u="none" strike="noStrike" cap="small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книги</a:t>
            </a:r>
            <a:r>
              <a:rPr kumimoji="0" lang="en-US" sz="1600" b="0" i="1" u="none" strike="noStrike" cap="small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600" b="0" i="1" u="none" strike="noStrike" cap="small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</a:t>
            </a:r>
            <a:r>
              <a:rPr kumimoji="0" lang="en-US" sz="1600" b="0" i="1" u="none" strike="noStrike" cap="small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600" b="0" i="1" u="none" strike="noStrike" cap="small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фонда</a:t>
            </a:r>
            <a:r>
              <a:rPr kumimoji="0" lang="en-US" sz="1600" b="0" i="1" u="none" strike="noStrike" cap="small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600" b="0" i="1" u="none" strike="noStrike" cap="small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</a:t>
            </a:r>
            <a:r>
              <a:rPr kumimoji="0" lang="en-US" sz="1600" b="0" i="1" u="none" strike="noStrike" cap="small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600" b="0" i="1" u="none" strike="noStrike" cap="small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Централна</a:t>
            </a:r>
            <a:r>
              <a:rPr kumimoji="0" lang="en-US" sz="1600" b="0" i="1" u="none" strike="noStrike" cap="small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600" b="0" i="1" u="none" strike="noStrike" cap="small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селскостопанска</a:t>
            </a:r>
            <a:r>
              <a:rPr kumimoji="0" lang="en-US" sz="1600" b="0" i="1" u="none" strike="noStrike" cap="small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600" b="0" i="1" u="none" strike="noStrike" cap="small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библиотека</a:t>
            </a:r>
            <a:endParaRPr kumimoji="0" lang="en-US" sz="1600" b="0" i="1" u="none" strike="noStrike" cap="small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lvl="1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kumimoji="0" lang="en-US" sz="1600" b="0" i="1" u="none" strike="noStrike" cap="small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Превод</a:t>
            </a:r>
            <a:r>
              <a:rPr kumimoji="0" lang="en-US" sz="1600" b="0" i="1" u="none" strike="noStrike" cap="small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600" b="0" i="1" u="none" strike="noStrike" cap="small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</a:t>
            </a:r>
            <a:r>
              <a:rPr kumimoji="0" lang="en-US" sz="1600" b="0" i="1" u="none" strike="noStrike" cap="small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600" b="0" i="1" u="none" strike="noStrike" cap="small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материали</a:t>
            </a:r>
            <a:r>
              <a:rPr kumimoji="0" lang="en-US" sz="1600" b="0" i="1" u="none" strike="noStrike" cap="small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600" b="0" i="1" u="none" strike="noStrike" cap="small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</a:t>
            </a:r>
            <a:r>
              <a:rPr kumimoji="0" lang="en-US" sz="1600" b="0" i="1" u="none" strike="noStrike" cap="small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600" b="0" i="1" u="none" strike="noStrike" cap="small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списание</a:t>
            </a:r>
            <a:r>
              <a:rPr kumimoji="0" lang="en-US" sz="1600" b="0" i="1" u="none" strike="noStrike" cap="small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„</a:t>
            </a:r>
            <a:r>
              <a:rPr kumimoji="0" lang="en-US" sz="1600" b="0" i="1" u="none" strike="noStrike" cap="small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Икономика</a:t>
            </a:r>
            <a:r>
              <a:rPr kumimoji="0" lang="en-US" sz="1600" b="0" i="1" u="none" strike="noStrike" cap="small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 </a:t>
            </a:r>
            <a:r>
              <a:rPr kumimoji="0" lang="en-US" sz="1600" b="0" i="1" u="none" strike="noStrike" cap="small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организация</a:t>
            </a:r>
            <a:r>
              <a:rPr kumimoji="0" lang="en-US" sz="1600" b="0" i="1" u="none" strike="noStrike" cap="small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600" b="0" i="1" u="none" strike="noStrike" cap="small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</a:t>
            </a:r>
            <a:r>
              <a:rPr kumimoji="0" lang="en-US" sz="1600" b="0" i="1" u="none" strike="noStrike" cap="small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600" b="0" i="1" u="none" strike="noStrike" cap="small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селското</a:t>
            </a:r>
            <a:r>
              <a:rPr kumimoji="0" lang="en-US" sz="1600" b="0" i="1" u="none" strike="noStrike" cap="small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600" b="0" i="1" u="none" strike="noStrike" cap="small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стопанство</a:t>
            </a:r>
            <a:r>
              <a:rPr kumimoji="0" lang="en-US" sz="1600" b="0" i="1" u="none" strike="noStrike" cap="small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” – </a:t>
            </a:r>
            <a:r>
              <a:rPr kumimoji="0" lang="en-US" sz="1600" b="0" i="1" u="none" strike="noStrike" cap="small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резюмета</a:t>
            </a:r>
            <a:r>
              <a:rPr kumimoji="0" lang="en-US" sz="1600" b="0" i="1" u="none" strike="noStrike" cap="small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600" b="0" i="1" u="none" strike="noStrike" cap="small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</a:t>
            </a:r>
            <a:r>
              <a:rPr kumimoji="0" lang="en-US" sz="1600" b="0" i="1" u="none" strike="noStrike" cap="small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600" b="0" i="1" u="none" strike="noStrike" cap="small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статии</a:t>
            </a:r>
            <a:r>
              <a:rPr kumimoji="0" lang="en-US" sz="1600" b="0" i="1" u="none" strike="noStrike" cap="small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1600" b="0" i="1" u="none" strike="noStrike" cap="small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таблици</a:t>
            </a:r>
            <a:r>
              <a:rPr kumimoji="0" lang="en-US" sz="1600" b="0" i="1" u="none" strike="noStrike" cap="small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 </a:t>
            </a:r>
            <a:r>
              <a:rPr kumimoji="0" lang="en-US" sz="1600" b="0" i="1" u="none" strike="noStrike" cap="small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графики</a:t>
            </a:r>
            <a:endParaRPr kumimoji="0" lang="en-US" sz="1600" b="0" i="1" u="none" strike="noStrike" cap="small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lvl="1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kumimoji="0" lang="en-US" sz="1600" b="0" i="1" u="none" strike="noStrike" cap="small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Превод</a:t>
            </a:r>
            <a:r>
              <a:rPr kumimoji="0" lang="en-US" sz="1600" b="0" i="1" u="none" strike="noStrike" cap="small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 </a:t>
            </a:r>
            <a:r>
              <a:rPr kumimoji="0" lang="en-US" sz="1600" b="0" i="1" u="none" strike="noStrike" cap="small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редактиране</a:t>
            </a:r>
            <a:r>
              <a:rPr kumimoji="0" lang="en-US" sz="1600" b="0" i="1" u="none" strike="noStrike" cap="small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600" b="0" i="1" u="none" strike="noStrike" cap="small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</a:t>
            </a:r>
            <a:r>
              <a:rPr kumimoji="0" lang="en-US" sz="1600" b="0" i="1" u="none" strike="noStrike" cap="small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600" b="0" i="1" u="none" strike="noStrike" cap="small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резюмета</a:t>
            </a:r>
            <a:r>
              <a:rPr kumimoji="0" lang="en-US" sz="1600" b="0" i="1" u="none" strike="noStrike" cap="small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600" b="0" i="1" u="none" strike="noStrike" cap="small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</a:t>
            </a:r>
            <a:r>
              <a:rPr kumimoji="0" lang="en-US" sz="1600" b="0" i="1" u="none" strike="noStrike" cap="small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600" b="0" i="1" u="none" strike="noStrike" cap="small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списания</a:t>
            </a:r>
            <a:r>
              <a:rPr kumimoji="0" lang="en-US" sz="1600" b="0" i="1" u="none" strike="noStrike" cap="small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„</a:t>
            </a:r>
            <a:r>
              <a:rPr kumimoji="0" lang="en-US" sz="1600" b="0" i="1" u="none" strike="noStrike" cap="small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Растениевъдни</a:t>
            </a:r>
            <a:r>
              <a:rPr kumimoji="0" lang="en-US" sz="1600" b="0" i="1" u="none" strike="noStrike" cap="small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600" b="0" i="1" u="none" strike="noStrike" cap="small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науки</a:t>
            </a:r>
            <a:r>
              <a:rPr kumimoji="0" lang="en-US" sz="1600" b="0" i="1" u="none" strike="noStrike" cap="small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” и „</a:t>
            </a:r>
            <a:r>
              <a:rPr kumimoji="0" lang="en-US" sz="1600" b="0" i="1" u="none" strike="noStrike" cap="small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Животновъдни</a:t>
            </a:r>
            <a:r>
              <a:rPr kumimoji="0" lang="en-US" sz="1600" b="0" i="1" u="none" strike="noStrike" cap="small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600" b="0" i="1" u="none" strike="noStrike" cap="small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науки</a:t>
            </a:r>
            <a:r>
              <a:rPr kumimoji="0" lang="en-US" sz="1600" b="0" i="1" u="none" strike="noStrike" cap="small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”</a:t>
            </a:r>
            <a:endParaRPr kumimoji="0" lang="en-US" sz="1600" b="0" i="1" u="none" strike="noStrike" cap="small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lvl="1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kumimoji="0" lang="en-US" sz="1600" b="0" i="1" u="none" strike="noStrike" cap="small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Добавяне</a:t>
            </a:r>
            <a:r>
              <a:rPr kumimoji="0" lang="en-US" sz="1600" b="0" i="1" u="none" strike="noStrike" cap="small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600" b="0" i="1" u="none" strike="noStrike" cap="small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</a:t>
            </a:r>
            <a:r>
              <a:rPr kumimoji="0" lang="en-US" sz="1600" b="0" i="1" u="none" strike="noStrike" cap="small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600" b="0" i="1" u="none" strike="noStrike" cap="small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стари</a:t>
            </a:r>
            <a:r>
              <a:rPr kumimoji="0" lang="en-US" sz="1600" b="0" i="1" u="none" strike="noStrike" cap="small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 </a:t>
            </a:r>
            <a:r>
              <a:rPr kumimoji="0" lang="en-US" sz="1600" b="0" i="1" u="none" strike="noStrike" cap="small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нови</a:t>
            </a:r>
            <a:r>
              <a:rPr kumimoji="0" lang="en-US" sz="1600" b="0" i="1" u="none" strike="noStrike" cap="small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600" b="0" i="1" u="none" strike="noStrike" cap="small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броеве</a:t>
            </a:r>
            <a:r>
              <a:rPr kumimoji="0" lang="en-US" sz="1600" b="0" i="1" u="none" strike="noStrike" cap="small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</a:t>
            </a:r>
            <a:r>
              <a:rPr kumimoji="0" lang="en-US" sz="1600" b="0" i="1" u="none" strike="noStrike" cap="small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базата</a:t>
            </a:r>
            <a:r>
              <a:rPr kumimoji="0" lang="en-US" sz="1600" b="0" i="1" u="none" strike="noStrike" cap="small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600" b="0" i="1" u="none" strike="noStrike" cap="small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данни</a:t>
            </a:r>
            <a:r>
              <a:rPr kumimoji="0" lang="en-US" sz="1600" b="0" i="1" u="none" strike="noStrike" cap="small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600" b="0" i="1" u="none" strike="noStrike" cap="small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</a:t>
            </a:r>
            <a:r>
              <a:rPr kumimoji="0" lang="en-US" sz="1600" b="0" i="1" u="none" strike="noStrike" cap="small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„</a:t>
            </a:r>
            <a:r>
              <a:rPr kumimoji="0" lang="en-US" sz="1600" b="0" i="1" u="none" strike="noStrike" cap="small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Животновъдни</a:t>
            </a:r>
            <a:r>
              <a:rPr kumimoji="0" lang="en-US" sz="1600" b="0" i="1" u="none" strike="noStrike" cap="small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600" b="0" i="1" u="none" strike="noStrike" cap="small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науки</a:t>
            </a:r>
            <a:r>
              <a:rPr kumimoji="0" lang="en-US" sz="1600" b="0" i="1" u="none" strike="noStrike" cap="small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”</a:t>
            </a:r>
            <a:endParaRPr kumimoji="0" lang="bg-BG" sz="1600" b="0" i="1" u="none" strike="noStrike" cap="small" normalizeH="0" baseline="0" dirty="0" smtClean="0">
              <a:ln>
                <a:noFill/>
              </a:ln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1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bg-BG" sz="1600" i="1" cap="small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Участие в комисия по избор на автомобил</a:t>
            </a:r>
            <a:endParaRPr lang="en-US" sz="1600" i="1" cap="small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1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bg-BG" sz="1600" i="1" cap="small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Временно изпълнение на длъжността шофьор по съвместяване</a:t>
            </a:r>
          </a:p>
          <a:p>
            <a:pPr lvl="1" algn="just" eaLnBrk="0" fontAlgn="base" hangingPunct="0"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Ø"/>
            </a:pPr>
            <a:endParaRPr kumimoji="0" lang="en-US" sz="1600" b="0" i="1" u="none" strike="noStrike" cap="small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R="0" algn="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bg-BG" sz="1600" b="1" cap="small" dirty="0" smtClean="0">
                <a:solidFill>
                  <a:srgbClr val="FF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ст. експ. Антон Митов</a:t>
            </a:r>
            <a:endParaRPr lang="en-US" sz="1600" b="1" cap="small" dirty="0" smtClean="0">
              <a:solidFill>
                <a:srgbClr val="FF66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R="0" algn="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1600" b="1" cap="small" dirty="0" err="1" smtClean="0">
                <a:solidFill>
                  <a:srgbClr val="FF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</a:t>
            </a:r>
            <a:r>
              <a:rPr lang="en-US" sz="1600" b="1" cap="small" dirty="0" smtClean="0">
                <a:solidFill>
                  <a:srgbClr val="FF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lang="en-US" sz="1600" b="1" cap="small" dirty="0" err="1" smtClean="0">
                <a:solidFill>
                  <a:srgbClr val="FF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експ</a:t>
            </a:r>
            <a:r>
              <a:rPr lang="en-US" sz="1600" b="1" cap="small" dirty="0" smtClean="0">
                <a:solidFill>
                  <a:srgbClr val="FF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lang="en-US" sz="1600" b="1" cap="small" dirty="0" err="1" smtClean="0">
                <a:solidFill>
                  <a:srgbClr val="FF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Марина</a:t>
            </a:r>
            <a:r>
              <a:rPr lang="en-US" sz="1600" b="1" cap="small" dirty="0" smtClean="0">
                <a:solidFill>
                  <a:srgbClr val="FF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600" b="1" cap="small" dirty="0" err="1" smtClean="0">
                <a:solidFill>
                  <a:srgbClr val="FF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Лазарова-Муслах</a:t>
            </a:r>
            <a:endParaRPr lang="en-US" sz="1600" b="1" cap="small" dirty="0" smtClean="0">
              <a:solidFill>
                <a:srgbClr val="FF66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cap="small" dirty="0" err="1" smtClean="0">
                <a:solidFill>
                  <a:srgbClr val="FF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мл</a:t>
            </a:r>
            <a:r>
              <a:rPr lang="en-US" sz="1600" b="1" cap="small" dirty="0" smtClean="0">
                <a:solidFill>
                  <a:srgbClr val="FF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lang="en-US" sz="1600" b="1" cap="small" dirty="0" err="1" smtClean="0">
                <a:solidFill>
                  <a:srgbClr val="FF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експ</a:t>
            </a:r>
            <a:r>
              <a:rPr lang="en-US" sz="1600" b="1" cap="small" dirty="0" smtClean="0">
                <a:solidFill>
                  <a:srgbClr val="FF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М</a:t>
            </a:r>
            <a:r>
              <a:rPr lang="bg-BG" sz="1600" b="1" cap="small" dirty="0" smtClean="0">
                <a:solidFill>
                  <a:srgbClr val="FF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ихаил</a:t>
            </a:r>
            <a:r>
              <a:rPr lang="en-US" sz="1600" b="1" cap="small" dirty="0" smtClean="0">
                <a:solidFill>
                  <a:srgbClr val="FF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600" b="1" cap="small" dirty="0" err="1" smtClean="0">
                <a:solidFill>
                  <a:srgbClr val="FF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Колев</a:t>
            </a:r>
            <a:endParaRPr lang="en-US" sz="1600" b="1" cap="small" dirty="0" smtClean="0">
              <a:solidFill>
                <a:srgbClr val="FF66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R="0" algn="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1600" b="1" cap="small" dirty="0" err="1" smtClean="0">
                <a:solidFill>
                  <a:srgbClr val="FF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</a:t>
            </a:r>
            <a:r>
              <a:rPr lang="en-US" sz="1600" b="1" cap="small" dirty="0" smtClean="0">
                <a:solidFill>
                  <a:srgbClr val="FF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lang="en-US" sz="1600" b="1" cap="small" dirty="0" err="1" smtClean="0">
                <a:solidFill>
                  <a:srgbClr val="FF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спец</a:t>
            </a:r>
            <a:r>
              <a:rPr lang="en-US" sz="1600" b="1" cap="small" dirty="0" smtClean="0">
                <a:solidFill>
                  <a:srgbClr val="FF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lang="en-US" sz="1600" b="1" cap="small" dirty="0" err="1" smtClean="0">
                <a:solidFill>
                  <a:srgbClr val="FF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Наташка</a:t>
            </a:r>
            <a:r>
              <a:rPr lang="en-US" sz="1600" b="1" cap="small" dirty="0" smtClean="0">
                <a:solidFill>
                  <a:srgbClr val="FF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600" b="1" cap="small" dirty="0" err="1" smtClean="0">
                <a:solidFill>
                  <a:srgbClr val="FF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Соколова</a:t>
            </a:r>
            <a:endParaRPr lang="en-US" sz="1600" b="1" cap="small" dirty="0" smtClean="0">
              <a:solidFill>
                <a:srgbClr val="FF66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8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76672"/>
            <a:ext cx="504056" cy="504056"/>
          </a:xfrm>
          <a:prstGeom prst="rect">
            <a:avLst/>
          </a:prstGeom>
          <a:noFill/>
        </p:spPr>
      </p:pic>
      <p:pic>
        <p:nvPicPr>
          <p:cNvPr id="9" name="Picture 2"/>
          <p:cNvPicPr/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476672"/>
            <a:ext cx="396875" cy="508635"/>
          </a:xfrm>
          <a:prstGeom prst="rect">
            <a:avLst/>
          </a:prstGeom>
          <a:noFill/>
        </p:spPr>
      </p:pic>
      <p:sp>
        <p:nvSpPr>
          <p:cNvPr id="10" name="Заглавие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928992" cy="850106"/>
          </a:xfrm>
        </p:spPr>
        <p:txBody>
          <a:bodyPr>
            <a:normAutofit/>
          </a:bodyPr>
          <a:lstStyle/>
          <a:p>
            <a:r>
              <a:rPr lang="bg-BG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Други дейности</a:t>
            </a:r>
            <a:endParaRPr lang="bg-BG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4531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Съединение с чупка 20"/>
          <p:cNvCxnSpPr/>
          <p:nvPr/>
        </p:nvCxnSpPr>
        <p:spPr>
          <a:xfrm>
            <a:off x="0" y="1340768"/>
            <a:ext cx="9144000" cy="144000"/>
          </a:xfrm>
          <a:prstGeom prst="bentConnector3">
            <a:avLst>
              <a:gd name="adj1" fmla="val 50000"/>
            </a:avLst>
          </a:prstGeom>
          <a:ln w="177800" cap="flat" cmpd="tri">
            <a:gradFill flip="none" rotWithShape="1">
              <a:gsLst>
                <a:gs pos="0">
                  <a:schemeClr val="accent6"/>
                </a:gs>
                <a:gs pos="94000">
                  <a:schemeClr val="accent6">
                    <a:lumMod val="75000"/>
                  </a:schemeClr>
                </a:gs>
                <a:gs pos="50000">
                  <a:schemeClr val="bg1"/>
                </a:gs>
                <a:gs pos="100000">
                  <a:schemeClr val="accent6">
                    <a:lumMod val="50000"/>
                  </a:schemeClr>
                </a:gs>
              </a:gsLst>
              <a:lin ang="5400000" scaled="1"/>
              <a:tileRect/>
            </a:gradFill>
            <a:bevel/>
          </a:ln>
          <a:effectLst>
            <a:glow rad="228600">
              <a:schemeClr val="accent6">
                <a:satMod val="175000"/>
                <a:alpha val="40000"/>
              </a:schemeClr>
            </a:glow>
            <a:softEdge rad="0"/>
          </a:effectLst>
          <a:scene3d>
            <a:camera prst="orthographicFront"/>
            <a:lightRig rig="threePt" dir="t"/>
          </a:scene3d>
          <a:sp3d contourW="12700" prstMaterial="matte">
            <a:bevelB w="139700" prst="cross"/>
            <a:contourClr>
              <a:schemeClr val="accent6">
                <a:lumMod val="75000"/>
              </a:schemeClr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Правоъгълник 3"/>
          <p:cNvSpPr/>
          <p:nvPr/>
        </p:nvSpPr>
        <p:spPr>
          <a:xfrm>
            <a:off x="4499992" y="2708920"/>
            <a:ext cx="44644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g-BG" sz="48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Приятен ден!</a:t>
            </a:r>
          </a:p>
        </p:txBody>
      </p:sp>
      <p:pic>
        <p:nvPicPr>
          <p:cNvPr id="8" name="Картина 7" descr="IMG_20160310_121741"/>
          <p:cNvPicPr>
            <a:picLocks noGrp="1" noChangeAspect="1"/>
          </p:cNvPicPr>
          <p:nvPr isPhoto="1"/>
        </p:nvPicPr>
        <p:blipFill>
          <a:blip r:embed="rId3" cstate="print">
            <a:lum bright="6000" contrast="10000"/>
            <a:extLst>
              <a:ext uri="{BEBA8EAE-BF5A-486C-A8C5-ECC9F3942E4B}">
                <a14:imgProps xmlns="" xmlns:a14="http://schemas.microsoft.com/office/drawing/2010/main">
                  <a14:imgLayer r:embed="rId6">
                    <a14:imgEffect>
                      <a14:colorTemperature colorTemp="88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700808"/>
            <a:ext cx="3384376" cy="480295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Текстово поле 1"/>
          <p:cNvSpPr txBox="1"/>
          <p:nvPr/>
        </p:nvSpPr>
        <p:spPr>
          <a:xfrm>
            <a:off x="3635896" y="4437112"/>
            <a:ext cx="50772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bg-BG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ст. експерт Елизабет Иванова, нач. отдел</a:t>
            </a:r>
          </a:p>
          <a:p>
            <a:pPr algn="r"/>
            <a:r>
              <a:rPr lang="bg-BG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Отдел “Проектно-технически”, ИАИ</a:t>
            </a:r>
          </a:p>
          <a:p>
            <a:pPr algn="r"/>
            <a:r>
              <a:rPr lang="bg-BG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Тел. </a:t>
            </a:r>
            <a:r>
              <a:rPr lang="en-US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+ 359 2 </a:t>
            </a:r>
            <a:r>
              <a:rPr lang="bg-BG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894 189 677</a:t>
            </a:r>
          </a:p>
          <a:p>
            <a:pPr algn="r"/>
            <a:r>
              <a:rPr lang="bg-BG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en-US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-mail elizabet_ivanova_iai@yahoo.com</a:t>
            </a:r>
            <a:endParaRPr lang="bg-BG" sz="20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Picture 1"/>
          <p:cNvPicPr/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32656"/>
            <a:ext cx="720080" cy="648072"/>
          </a:xfrm>
          <a:prstGeom prst="rect">
            <a:avLst/>
          </a:prstGeom>
          <a:noFill/>
        </p:spPr>
      </p:pic>
      <p:pic>
        <p:nvPicPr>
          <p:cNvPr id="15" name="Picture 2"/>
          <p:cNvPicPr/>
          <p:nvPr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404664"/>
            <a:ext cx="540891" cy="648072"/>
          </a:xfrm>
          <a:prstGeom prst="rect">
            <a:avLst/>
          </a:prstGeom>
          <a:noFill/>
        </p:spPr>
      </p:pic>
      <p:sp>
        <p:nvSpPr>
          <p:cNvPr id="16" name="Заглавие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928992" cy="850106"/>
          </a:xfrm>
        </p:spPr>
        <p:txBody>
          <a:bodyPr>
            <a:normAutofit/>
          </a:bodyPr>
          <a:lstStyle/>
          <a:p>
            <a:r>
              <a:rPr lang="bg-BG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bg-BG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30335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r>
              <a:rPr lang="bg-BG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Състав</a:t>
            </a:r>
            <a:endParaRPr lang="bg-BG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571472" y="1643050"/>
            <a:ext cx="8229600" cy="4786346"/>
          </a:xfrm>
        </p:spPr>
        <p:txBody>
          <a:bodyPr>
            <a:normAutofit fontScale="92500" lnSpcReduction="20000"/>
          </a:bodyPr>
          <a:lstStyle/>
          <a:p>
            <a:pPr marL="857250" lvl="2" indent="0" algn="ctr">
              <a:buNone/>
            </a:pPr>
            <a:endParaRPr lang="en-US" cap="small" dirty="0" smtClean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20000" lvl="2" indent="0" algn="ctr">
              <a:spcBef>
                <a:spcPts val="0"/>
              </a:spcBef>
              <a:buNone/>
            </a:pPr>
            <a:r>
              <a:rPr lang="bg-BG" sz="3300" b="1" cap="small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Отдел </a:t>
            </a:r>
            <a:r>
              <a:rPr lang="bg-BG" sz="3300" b="1" cap="small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„Проектно-технически</a:t>
            </a:r>
            <a:r>
              <a:rPr lang="bg-BG" sz="3300" b="1" cap="small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endParaRPr lang="en-US" sz="3300" b="1" cap="small" dirty="0" smtClean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57250" lvl="2" indent="0" algn="ctr">
              <a:buNone/>
            </a:pPr>
            <a:endParaRPr lang="bg-BG" cap="small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28800" lvl="3" indent="-514350">
              <a:buFont typeface="+mj-lt"/>
              <a:buAutoNum type="arabicPeriod"/>
            </a:pPr>
            <a:r>
              <a:rPr lang="bg-BG" cap="sm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ст. експерт Елизабет Иванова, началник отдел</a:t>
            </a:r>
          </a:p>
          <a:p>
            <a:pPr marL="1828800" lvl="3" indent="-514350">
              <a:buFont typeface="+mj-lt"/>
              <a:buAutoNum type="arabicPeriod"/>
            </a:pPr>
            <a:r>
              <a:rPr lang="bg-BG" cap="sm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гл. експерт Атанаска </a:t>
            </a:r>
            <a:r>
              <a:rPr lang="bg-BG" cap="small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Джоджова</a:t>
            </a:r>
            <a:endParaRPr lang="bg-BG" cap="small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28800" lvl="3" indent="-514350">
              <a:buFont typeface="+mj-lt"/>
              <a:buAutoNum type="arabicPeriod"/>
            </a:pPr>
            <a:r>
              <a:rPr lang="bg-BG" cap="sm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ст. експерт Кремена Горчева</a:t>
            </a:r>
          </a:p>
          <a:p>
            <a:pPr marL="1828800" lvl="3" indent="-514350">
              <a:buFont typeface="+mj-lt"/>
              <a:buAutoNum type="arabicPeriod"/>
            </a:pPr>
            <a:r>
              <a:rPr lang="bg-BG" cap="sm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ст. експерт Марина Лазарова</a:t>
            </a:r>
          </a:p>
          <a:p>
            <a:pPr marL="1828800" lvl="3" indent="-514350">
              <a:buFont typeface="+mj-lt"/>
              <a:buAutoNum type="arabicPeriod"/>
            </a:pPr>
            <a:r>
              <a:rPr lang="bg-BG" cap="sm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ст. експерт Антон Митов</a:t>
            </a:r>
          </a:p>
          <a:p>
            <a:pPr marL="1828800" lvl="3" indent="-514350">
              <a:buFont typeface="+mj-lt"/>
              <a:buAutoNum type="arabicPeriod"/>
            </a:pPr>
            <a:r>
              <a:rPr lang="bg-BG" cap="sm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ст. експерт Васил Стойчев</a:t>
            </a:r>
          </a:p>
          <a:p>
            <a:pPr marL="1828800" lvl="3" indent="-514350">
              <a:buFont typeface="+mj-lt"/>
              <a:buAutoNum type="arabicPeriod"/>
            </a:pPr>
            <a:r>
              <a:rPr lang="bg-BG" cap="sm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мл. експерт Михаил Колев </a:t>
            </a:r>
          </a:p>
          <a:p>
            <a:pPr marL="1828800" lvl="3" indent="-514350">
              <a:buFont typeface="+mj-lt"/>
              <a:buAutoNum type="arabicPeriod"/>
            </a:pPr>
            <a:r>
              <a:rPr lang="bg-BG" cap="sm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ст. специалист </a:t>
            </a:r>
            <a:r>
              <a:rPr lang="bg-BG" cap="small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Наташка</a:t>
            </a:r>
            <a:r>
              <a:rPr lang="bg-BG" cap="sm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Соколова</a:t>
            </a:r>
          </a:p>
          <a:p>
            <a:pPr marL="1828800" lvl="3" indent="-514350">
              <a:buFont typeface="+mj-lt"/>
              <a:buAutoNum type="arabicPeriod"/>
            </a:pPr>
            <a:r>
              <a:rPr lang="bg-BG" cap="sm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ст. специалист Славка Андреева</a:t>
            </a:r>
            <a:endParaRPr lang="en-US" cap="small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cap="small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</a:pPr>
            <a:r>
              <a:rPr lang="bg-BG" sz="2400" b="1" cap="sm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Напуснали отдела – 2-ма служители</a:t>
            </a:r>
            <a:endParaRPr lang="en-US" sz="2400" b="1" cap="small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</a:pPr>
            <a:r>
              <a:rPr lang="bg-BG" sz="2400" b="1" cap="sm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Новопостъпили -2-ма служители</a:t>
            </a:r>
            <a:endParaRPr lang="en-US" sz="2400" b="1" cap="small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71600" lvl="2" indent="-514350">
              <a:buFont typeface="+mj-lt"/>
              <a:buAutoNum type="arabicPeriod"/>
            </a:pPr>
            <a:endParaRPr lang="bg-BG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04664"/>
            <a:ext cx="504056" cy="504056"/>
          </a:xfrm>
          <a:prstGeom prst="rect">
            <a:avLst/>
          </a:prstGeom>
          <a:noFill/>
        </p:spPr>
      </p:pic>
      <p:pic>
        <p:nvPicPr>
          <p:cNvPr id="23" name="Picture 2"/>
          <p:cNvPicPr/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400085"/>
            <a:ext cx="396875" cy="508635"/>
          </a:xfrm>
          <a:prstGeom prst="rect">
            <a:avLst/>
          </a:prstGeom>
          <a:noFill/>
        </p:spPr>
      </p:pic>
      <p:cxnSp>
        <p:nvCxnSpPr>
          <p:cNvPr id="7" name="Съединение с чупка 20"/>
          <p:cNvCxnSpPr/>
          <p:nvPr/>
        </p:nvCxnSpPr>
        <p:spPr>
          <a:xfrm>
            <a:off x="0" y="1124744"/>
            <a:ext cx="9144000" cy="144000"/>
          </a:xfrm>
          <a:prstGeom prst="bentConnector3">
            <a:avLst>
              <a:gd name="adj1" fmla="val 50000"/>
            </a:avLst>
          </a:prstGeom>
          <a:ln w="177800" cap="flat" cmpd="tri">
            <a:gradFill>
              <a:gsLst>
                <a:gs pos="0">
                  <a:schemeClr val="accent6"/>
                </a:gs>
                <a:gs pos="94000">
                  <a:schemeClr val="accent6">
                    <a:lumMod val="75000"/>
                  </a:schemeClr>
                </a:gs>
                <a:gs pos="50000">
                  <a:schemeClr val="bg1"/>
                </a:gs>
                <a:gs pos="100000">
                  <a:schemeClr val="accent6">
                    <a:lumMod val="50000"/>
                  </a:schemeClr>
                </a:gs>
              </a:gsLst>
              <a:lin ang="5400000" scaled="0"/>
            </a:gradFill>
            <a:bevel/>
          </a:ln>
          <a:effectLst>
            <a:glow rad="228600">
              <a:schemeClr val="accent6">
                <a:satMod val="175000"/>
                <a:alpha val="40000"/>
              </a:schemeClr>
            </a:glow>
            <a:softEdge rad="0"/>
          </a:effectLst>
          <a:scene3d>
            <a:camera prst="orthographicFront"/>
            <a:lightRig rig="threePt" dir="t"/>
          </a:scene3d>
          <a:sp3d contourW="12700" prstMaterial="matte">
            <a:bevelB w="139700" prst="cross"/>
            <a:contourClr>
              <a:schemeClr val="accent6">
                <a:lumMod val="75000"/>
              </a:schemeClr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656575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Съединение с чупка 20"/>
          <p:cNvCxnSpPr/>
          <p:nvPr/>
        </p:nvCxnSpPr>
        <p:spPr>
          <a:xfrm>
            <a:off x="0" y="1196752"/>
            <a:ext cx="9144000" cy="144000"/>
          </a:xfrm>
          <a:prstGeom prst="bentConnector3">
            <a:avLst>
              <a:gd name="adj1" fmla="val 50000"/>
            </a:avLst>
          </a:prstGeom>
          <a:ln w="177800" cap="flat" cmpd="tri">
            <a:gradFill>
              <a:gsLst>
                <a:gs pos="0">
                  <a:schemeClr val="accent6"/>
                </a:gs>
                <a:gs pos="94000">
                  <a:schemeClr val="accent6">
                    <a:lumMod val="75000"/>
                  </a:schemeClr>
                </a:gs>
                <a:gs pos="50000">
                  <a:schemeClr val="bg1"/>
                </a:gs>
                <a:gs pos="100000">
                  <a:schemeClr val="accent6">
                    <a:lumMod val="50000"/>
                  </a:schemeClr>
                </a:gs>
              </a:gsLst>
              <a:lin ang="5400000" scaled="0"/>
            </a:gradFill>
            <a:bevel/>
          </a:ln>
          <a:effectLst>
            <a:glow rad="228600">
              <a:schemeClr val="accent6">
                <a:satMod val="175000"/>
                <a:alpha val="40000"/>
              </a:schemeClr>
            </a:glow>
            <a:softEdge rad="0"/>
          </a:effectLst>
          <a:scene3d>
            <a:camera prst="orthographicFront"/>
            <a:lightRig rig="threePt" dir="t"/>
          </a:scene3d>
          <a:sp3d contourW="12700" prstMaterial="matte">
            <a:bevelB w="139700" prst="cross"/>
            <a:contourClr>
              <a:schemeClr val="accent6">
                <a:lumMod val="75000"/>
              </a:schemeClr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Заглавие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928992" cy="850106"/>
          </a:xfrm>
        </p:spPr>
        <p:txBody>
          <a:bodyPr>
            <a:normAutofit/>
          </a:bodyPr>
          <a:lstStyle/>
          <a:p>
            <a:r>
              <a:rPr lang="bg-BG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проекти на ССА</a:t>
            </a:r>
            <a:endParaRPr lang="bg-BG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04664"/>
            <a:ext cx="504056" cy="504056"/>
          </a:xfrm>
          <a:prstGeom prst="rect">
            <a:avLst/>
          </a:prstGeom>
          <a:noFill/>
        </p:spPr>
      </p:pic>
      <p:pic>
        <p:nvPicPr>
          <p:cNvPr id="14" name="Picture 2"/>
          <p:cNvPicPr/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9731" y="400084"/>
            <a:ext cx="396875" cy="508635"/>
          </a:xfrm>
          <a:prstGeom prst="rect">
            <a:avLst/>
          </a:prstGeom>
          <a:noFill/>
        </p:spPr>
      </p:pic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500034" y="1643050"/>
            <a:ext cx="8229600" cy="5026310"/>
          </a:xfrm>
        </p:spPr>
        <p:txBody>
          <a:bodyPr>
            <a:noAutofit/>
          </a:bodyPr>
          <a:lstStyle/>
          <a:p>
            <a:pPr marL="457200" indent="-457200" algn="just">
              <a:buClr>
                <a:srgbClr val="C00000"/>
              </a:buClr>
              <a:buFont typeface="+mj-lt"/>
              <a:buAutoNum type="arabicPeriod"/>
            </a:pPr>
            <a:r>
              <a:rPr lang="en-US" sz="1800" b="1" cap="small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Проект</a:t>
            </a:r>
            <a:r>
              <a:rPr lang="en-US" sz="1800" b="1" cap="small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„</a:t>
            </a:r>
            <a:r>
              <a:rPr lang="en-US" sz="1800" b="1" cap="small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Иновационни</a:t>
            </a:r>
            <a:r>
              <a:rPr lang="en-US" sz="1800" b="1" cap="small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800" b="1" cap="small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модели</a:t>
            </a:r>
            <a:r>
              <a:rPr lang="en-US" sz="1800" b="1" cap="small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800" b="1" cap="small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</a:t>
            </a:r>
            <a:r>
              <a:rPr lang="en-US" sz="1800" b="1" cap="small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800" b="1" cap="small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управление</a:t>
            </a:r>
            <a:r>
              <a:rPr lang="en-US" sz="1800" b="1" cap="small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800" b="1" cap="small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</a:t>
            </a:r>
            <a:r>
              <a:rPr lang="en-US" sz="1800" b="1" cap="small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800" b="1" cap="small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земеделските</a:t>
            </a:r>
            <a:r>
              <a:rPr lang="en-US" sz="1800" b="1" cap="small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800" b="1" cap="small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стопанства</a:t>
            </a:r>
            <a:r>
              <a:rPr lang="en-US" sz="1800" b="1" cap="small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</a:t>
            </a:r>
            <a:r>
              <a:rPr lang="en-US" sz="1800" b="1" cap="small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планинските</a:t>
            </a:r>
            <a:r>
              <a:rPr lang="en-US" sz="1800" b="1" cap="small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800" b="1" cap="small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райони</a:t>
            </a:r>
            <a:r>
              <a:rPr lang="en-US" sz="1800" b="1" cap="small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”</a:t>
            </a:r>
          </a:p>
          <a:p>
            <a:pPr lvl="0">
              <a:buNone/>
            </a:pPr>
            <a:r>
              <a:rPr lang="bg-BG" sz="1800" i="1" cap="small" dirty="0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en-US" sz="1800" i="1" cap="small" dirty="0" err="1" smtClean="0">
                <a:latin typeface="Times New Roman" pitchFamily="18" charset="0"/>
                <a:cs typeface="Times New Roman" pitchFamily="18" charset="0"/>
              </a:rPr>
              <a:t>ъководител</a:t>
            </a:r>
            <a:r>
              <a:rPr lang="bg-BG" sz="1800" i="1" cap="small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1800" i="1" cap="smal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i="1" cap="small" dirty="0" err="1" smtClean="0">
                <a:latin typeface="Times New Roman" pitchFamily="18" charset="0"/>
                <a:cs typeface="Times New Roman" pitchFamily="18" charset="0"/>
              </a:rPr>
              <a:t>проф</a:t>
            </a:r>
            <a:r>
              <a:rPr lang="en-US" sz="1800" i="1" cap="small" dirty="0" smtClean="0">
                <a:latin typeface="Times New Roman" pitchFamily="18" charset="0"/>
                <a:cs typeface="Times New Roman" pitchFamily="18" charset="0"/>
              </a:rPr>
              <a:t>. д-р Д</a:t>
            </a:r>
            <a:r>
              <a:rPr lang="bg-BG" sz="1800" i="1" cap="small" dirty="0" smtClean="0">
                <a:latin typeface="Times New Roman" pitchFamily="18" charset="0"/>
                <a:cs typeface="Times New Roman" pitchFamily="18" charset="0"/>
              </a:rPr>
              <a:t>имитър</a:t>
            </a:r>
            <a:r>
              <a:rPr lang="en-US" sz="1800" i="1" cap="smal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i="1" cap="small" dirty="0" err="1" smtClean="0">
                <a:latin typeface="Times New Roman" pitchFamily="18" charset="0"/>
                <a:cs typeface="Times New Roman" pitchFamily="18" charset="0"/>
              </a:rPr>
              <a:t>Николов</a:t>
            </a:r>
            <a:endParaRPr lang="en-US" sz="1800" i="1" cap="small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bg-BG" sz="1600" b="1" cap="small" dirty="0" smtClean="0">
                <a:solidFill>
                  <a:srgbClr val="FF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ст. експ. </a:t>
            </a:r>
            <a:r>
              <a:rPr lang="en-US" sz="1600" b="1" cap="small" dirty="0" err="1" smtClean="0">
                <a:solidFill>
                  <a:srgbClr val="FF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Елизабет</a:t>
            </a:r>
            <a:r>
              <a:rPr lang="en-US" sz="1600" b="1" cap="small" dirty="0" smtClean="0">
                <a:solidFill>
                  <a:srgbClr val="FF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600" b="1" cap="small" dirty="0" err="1" smtClean="0">
                <a:solidFill>
                  <a:srgbClr val="FF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Иванова</a:t>
            </a:r>
            <a:r>
              <a:rPr lang="en-US" sz="1600" b="1" cap="small" dirty="0" smtClean="0">
                <a:solidFill>
                  <a:srgbClr val="FF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en-US" sz="1600" b="1" cap="small" dirty="0" err="1" smtClean="0">
                <a:solidFill>
                  <a:srgbClr val="FF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нач.отдел</a:t>
            </a:r>
            <a:endParaRPr lang="en-US" sz="1600" b="1" cap="small" dirty="0" smtClean="0">
              <a:solidFill>
                <a:srgbClr val="FF66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indent="0" algn="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600" b="1" cap="small" dirty="0" err="1" smtClean="0">
                <a:solidFill>
                  <a:srgbClr val="FF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</a:t>
            </a:r>
            <a:r>
              <a:rPr lang="en-US" sz="1600" b="1" cap="small" dirty="0" smtClean="0">
                <a:solidFill>
                  <a:srgbClr val="FF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lang="en-US" sz="1600" b="1" cap="small" dirty="0" err="1" smtClean="0">
                <a:solidFill>
                  <a:srgbClr val="FF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експ</a:t>
            </a:r>
            <a:r>
              <a:rPr lang="en-US" sz="1600" b="1" cap="small" dirty="0" smtClean="0">
                <a:solidFill>
                  <a:srgbClr val="FF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lang="en-US" sz="1600" b="1" cap="small" dirty="0" err="1" smtClean="0">
                <a:solidFill>
                  <a:srgbClr val="FF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Марина</a:t>
            </a:r>
            <a:r>
              <a:rPr lang="en-US" sz="1600" b="1" cap="small" dirty="0" smtClean="0">
                <a:solidFill>
                  <a:srgbClr val="FF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600" b="1" cap="small" dirty="0" err="1" smtClean="0">
                <a:solidFill>
                  <a:srgbClr val="FF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Лазарова-Муслах</a:t>
            </a:r>
            <a:endParaRPr lang="en-US" sz="1600" b="1" cap="small" dirty="0" smtClean="0">
              <a:solidFill>
                <a:srgbClr val="FF66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indent="0" algn="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600" b="1" cap="small" dirty="0" err="1" smtClean="0">
                <a:solidFill>
                  <a:srgbClr val="FF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</a:t>
            </a:r>
            <a:r>
              <a:rPr lang="en-US" sz="1600" b="1" cap="small" dirty="0" smtClean="0">
                <a:solidFill>
                  <a:srgbClr val="FF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lang="en-US" sz="1600" b="1" cap="small" dirty="0" err="1" smtClean="0">
                <a:solidFill>
                  <a:srgbClr val="FF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спец</a:t>
            </a:r>
            <a:r>
              <a:rPr lang="en-US" sz="1600" b="1" cap="small" dirty="0" smtClean="0">
                <a:solidFill>
                  <a:srgbClr val="FF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lang="en-US" sz="1600" b="1" cap="small" dirty="0" err="1" smtClean="0">
                <a:solidFill>
                  <a:srgbClr val="FF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Наташка</a:t>
            </a:r>
            <a:r>
              <a:rPr lang="en-US" sz="1600" b="1" cap="small" dirty="0" smtClean="0">
                <a:solidFill>
                  <a:srgbClr val="FF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600" b="1" cap="small" dirty="0" err="1" smtClean="0">
                <a:solidFill>
                  <a:srgbClr val="FF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Соколова</a:t>
            </a:r>
            <a:endParaRPr lang="en-US" sz="1600" b="1" cap="small" dirty="0" smtClean="0">
              <a:solidFill>
                <a:srgbClr val="FF66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indent="0" algn="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600" b="1" cap="small" dirty="0" err="1" smtClean="0">
                <a:solidFill>
                  <a:srgbClr val="FF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мл</a:t>
            </a:r>
            <a:r>
              <a:rPr lang="en-US" sz="1600" b="1" cap="small" dirty="0" smtClean="0">
                <a:solidFill>
                  <a:srgbClr val="FF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lang="en-US" sz="1600" b="1" cap="small" dirty="0" err="1" smtClean="0">
                <a:solidFill>
                  <a:srgbClr val="FF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експ</a:t>
            </a:r>
            <a:r>
              <a:rPr lang="en-US" sz="1600" b="1" cap="small" dirty="0" smtClean="0">
                <a:solidFill>
                  <a:srgbClr val="FF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М</a:t>
            </a:r>
            <a:r>
              <a:rPr lang="bg-BG" sz="1600" b="1" cap="small" dirty="0" smtClean="0">
                <a:solidFill>
                  <a:srgbClr val="FF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ихаил</a:t>
            </a:r>
            <a:r>
              <a:rPr lang="en-US" sz="1600" b="1" cap="small" dirty="0" smtClean="0">
                <a:solidFill>
                  <a:srgbClr val="FF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600" b="1" cap="small" dirty="0" err="1" smtClean="0">
                <a:solidFill>
                  <a:srgbClr val="FF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Колев</a:t>
            </a:r>
            <a:endParaRPr lang="en-US" sz="1600" b="1" cap="small" dirty="0" smtClean="0">
              <a:solidFill>
                <a:srgbClr val="FF66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457200" lvl="0" indent="-457200" algn="just" fontAlgn="base">
              <a:spcAft>
                <a:spcPct val="0"/>
              </a:spcAft>
              <a:buClr>
                <a:srgbClr val="C00000"/>
              </a:buClr>
              <a:buFont typeface="+mj-lt"/>
              <a:buAutoNum type="arabicPeriod" startAt="2"/>
            </a:pPr>
            <a:r>
              <a:rPr lang="en-US" sz="1800" b="1" cap="small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Проект</a:t>
            </a:r>
            <a:r>
              <a:rPr lang="bg-BG" sz="1800" b="1" cap="small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800" b="1" cap="small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„Устойчивост на селското стопанство в България”</a:t>
            </a:r>
          </a:p>
          <a:p>
            <a:pPr fontAlgn="base">
              <a:spcAft>
                <a:spcPct val="0"/>
              </a:spcAft>
              <a:buNone/>
            </a:pPr>
            <a:r>
              <a:rPr lang="bg-BG" sz="1800" i="1" cap="small" dirty="0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en-US" sz="1800" i="1" cap="small" dirty="0" err="1" smtClean="0">
                <a:latin typeface="Times New Roman" pitchFamily="18" charset="0"/>
                <a:cs typeface="Times New Roman" pitchFamily="18" charset="0"/>
              </a:rPr>
              <a:t>ъководител</a:t>
            </a:r>
            <a:r>
              <a:rPr lang="bg-BG" sz="1800" i="1" cap="small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1800" i="1" cap="smal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i="1" cap="small" dirty="0" err="1" smtClean="0">
                <a:latin typeface="Times New Roman" pitchFamily="18" charset="0"/>
                <a:cs typeface="Times New Roman" pitchFamily="18" charset="0"/>
              </a:rPr>
              <a:t>проф</a:t>
            </a:r>
            <a:r>
              <a:rPr lang="en-US" sz="1800" i="1" cap="small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800" i="1" cap="small" dirty="0" err="1" smtClean="0">
                <a:latin typeface="Times New Roman" pitchFamily="18" charset="0"/>
                <a:cs typeface="Times New Roman" pitchFamily="18" charset="0"/>
              </a:rPr>
              <a:t>д-р Храбрин Башев</a:t>
            </a:r>
          </a:p>
          <a:p>
            <a:pPr marL="0" lvl="0" indent="0" algn="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bg-BG" sz="1800" b="1" cap="small" dirty="0" smtClean="0">
                <a:solidFill>
                  <a:srgbClr val="FF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600" b="1" cap="small" dirty="0" err="1" smtClean="0">
                <a:solidFill>
                  <a:srgbClr val="FF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</a:t>
            </a:r>
            <a:r>
              <a:rPr lang="en-US" sz="1600" b="1" cap="small" dirty="0" smtClean="0">
                <a:solidFill>
                  <a:srgbClr val="FF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lang="en-US" sz="1600" b="1" cap="small" dirty="0" err="1" smtClean="0">
                <a:solidFill>
                  <a:srgbClr val="FF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експ</a:t>
            </a:r>
            <a:r>
              <a:rPr lang="en-US" sz="1600" b="1" cap="small" dirty="0" smtClean="0">
                <a:solidFill>
                  <a:srgbClr val="FF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lang="en-US" sz="1600" b="1" cap="small" dirty="0" err="1" smtClean="0">
                <a:solidFill>
                  <a:srgbClr val="FF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Кремена</a:t>
            </a:r>
            <a:r>
              <a:rPr lang="en-US" sz="1600" b="1" cap="small" dirty="0" smtClean="0">
                <a:solidFill>
                  <a:srgbClr val="FF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600" b="1" cap="small" dirty="0" err="1" smtClean="0">
                <a:solidFill>
                  <a:srgbClr val="FF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Горчева</a:t>
            </a:r>
            <a:endParaRPr lang="en-US" sz="1600" b="1" cap="small" dirty="0" smtClean="0">
              <a:solidFill>
                <a:srgbClr val="FF66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lvl="0" indent="0" algn="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bg-BG" sz="1600" b="1" cap="small" dirty="0" smtClean="0">
                <a:solidFill>
                  <a:srgbClr val="FF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ст. експ. Антон Митов</a:t>
            </a:r>
            <a:endParaRPr lang="en-US" sz="1600" b="1" cap="small" dirty="0" smtClean="0">
              <a:solidFill>
                <a:srgbClr val="FF66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lvl="0" indent="0" algn="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600" b="1" cap="small" dirty="0" err="1" smtClean="0">
                <a:solidFill>
                  <a:srgbClr val="FF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</a:t>
            </a:r>
            <a:r>
              <a:rPr lang="en-US" sz="1600" b="1" cap="small" dirty="0" smtClean="0">
                <a:solidFill>
                  <a:srgbClr val="FF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lang="en-US" sz="1600" b="1" cap="small" dirty="0" err="1" smtClean="0">
                <a:solidFill>
                  <a:srgbClr val="FF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спец</a:t>
            </a:r>
            <a:r>
              <a:rPr lang="en-US" sz="1600" b="1" cap="small" dirty="0" smtClean="0">
                <a:solidFill>
                  <a:srgbClr val="FF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lang="en-US" sz="1600" b="1" cap="small" dirty="0" err="1" smtClean="0">
                <a:solidFill>
                  <a:srgbClr val="FF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Славка</a:t>
            </a:r>
            <a:r>
              <a:rPr lang="en-US" sz="1600" b="1" cap="small" dirty="0" smtClean="0">
                <a:solidFill>
                  <a:srgbClr val="FF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600" b="1" cap="small" dirty="0" err="1" smtClean="0">
                <a:solidFill>
                  <a:srgbClr val="FF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Андреева</a:t>
            </a:r>
            <a:endParaRPr lang="en-US" sz="1600" b="1" cap="small" dirty="0" smtClean="0">
              <a:solidFill>
                <a:srgbClr val="FF66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457200" indent="-457200">
              <a:buClr>
                <a:srgbClr val="C00000"/>
              </a:buClr>
              <a:buFont typeface="+mj-lt"/>
              <a:buAutoNum type="arabicPeriod" startAt="3"/>
            </a:pPr>
            <a:r>
              <a:rPr lang="en-US" sz="1600" b="1" cap="small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Проект</a:t>
            </a:r>
            <a:r>
              <a:rPr lang="en-US" sz="1600" b="1" cap="small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„</a:t>
            </a:r>
            <a:r>
              <a:rPr lang="en-US" sz="1600" b="1" cap="small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Въздействие</a:t>
            </a:r>
            <a:r>
              <a:rPr lang="en-US" sz="1600" b="1" cap="small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600" b="1" cap="small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</a:t>
            </a:r>
            <a:r>
              <a:rPr lang="en-US" sz="1600" b="1" cap="small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ОСП </a:t>
            </a:r>
            <a:r>
              <a:rPr lang="en-US" sz="1600" b="1" cap="small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върху</a:t>
            </a:r>
            <a:r>
              <a:rPr lang="en-US" sz="1600" b="1" cap="small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600" b="1" cap="small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хранителната</a:t>
            </a:r>
            <a:r>
              <a:rPr lang="en-US" sz="1600" b="1" cap="small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600" b="1" cap="small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верига</a:t>
            </a:r>
            <a:r>
              <a:rPr lang="en-US" sz="1600" b="1" cap="small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 </a:t>
            </a:r>
            <a:r>
              <a:rPr lang="en-US" sz="1600" b="1" cap="small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разработване</a:t>
            </a:r>
            <a:r>
              <a:rPr lang="en-US" sz="1600" b="1" cap="small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600" b="1" cap="small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</a:t>
            </a:r>
            <a:r>
              <a:rPr lang="en-US" sz="1600" b="1" cap="small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600" b="1" cap="small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сценарии</a:t>
            </a:r>
            <a:r>
              <a:rPr lang="en-US" sz="1600" b="1" cap="small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600" b="1" cap="small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</a:t>
            </a:r>
            <a:r>
              <a:rPr lang="en-US" sz="1600" b="1" cap="small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600" b="1" cap="small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промяна</a:t>
            </a:r>
            <a:r>
              <a:rPr lang="en-US" sz="1600" b="1" cap="small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600" b="1" cap="small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</a:t>
            </a:r>
            <a:r>
              <a:rPr lang="en-US" sz="1600" b="1" cap="small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600" b="1" cap="small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политиката</a:t>
            </a:r>
            <a:r>
              <a:rPr lang="en-US" sz="1600" b="1" cap="small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”</a:t>
            </a:r>
          </a:p>
          <a:p>
            <a:pPr lvl="0">
              <a:buNone/>
            </a:pPr>
            <a:r>
              <a:rPr lang="bg-BG" sz="1600" i="1" cap="small" dirty="0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en-US" sz="1600" i="1" cap="small" dirty="0" err="1" smtClean="0">
                <a:latin typeface="Times New Roman" pitchFamily="18" charset="0"/>
                <a:cs typeface="Times New Roman" pitchFamily="18" charset="0"/>
              </a:rPr>
              <a:t>ъководител</a:t>
            </a:r>
            <a:r>
              <a:rPr lang="bg-BG" sz="1600" i="1" cap="small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1600" i="1" cap="smal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i="1" cap="small" dirty="0" err="1" smtClean="0">
                <a:latin typeface="Times New Roman" pitchFamily="18" charset="0"/>
                <a:cs typeface="Times New Roman" pitchFamily="18" charset="0"/>
              </a:rPr>
              <a:t>доц</a:t>
            </a:r>
            <a:r>
              <a:rPr lang="en-US" sz="1600" i="1" cap="small" dirty="0" smtClean="0">
                <a:latin typeface="Times New Roman" pitchFamily="18" charset="0"/>
                <a:cs typeface="Times New Roman" pitchFamily="18" charset="0"/>
              </a:rPr>
              <a:t>. д -р </a:t>
            </a:r>
            <a:r>
              <a:rPr lang="en-US" sz="1600" i="1" cap="small" dirty="0" err="1" smtClean="0">
                <a:latin typeface="Times New Roman" pitchFamily="18" charset="0"/>
                <a:cs typeface="Times New Roman" pitchFamily="18" charset="0"/>
              </a:rPr>
              <a:t>Божидар</a:t>
            </a:r>
            <a:r>
              <a:rPr lang="en-US" sz="1600" i="1" cap="smal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i="1" cap="small" dirty="0" err="1" smtClean="0">
                <a:latin typeface="Times New Roman" pitchFamily="18" charset="0"/>
                <a:cs typeface="Times New Roman" pitchFamily="18" charset="0"/>
              </a:rPr>
              <a:t>Иванов</a:t>
            </a:r>
            <a:endParaRPr lang="en-US" sz="1600" i="1" cap="small" dirty="0" smtClean="0">
              <a:latin typeface="Times New Roman" pitchFamily="18" charset="0"/>
              <a:cs typeface="Times New Roman" pitchFamily="18" charset="0"/>
            </a:endParaRPr>
          </a:p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cap="small" dirty="0" err="1" smtClean="0">
                <a:solidFill>
                  <a:srgbClr val="FF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гл</a:t>
            </a:r>
            <a:r>
              <a:rPr lang="en-US" sz="1600" b="1" cap="small" dirty="0" smtClean="0">
                <a:solidFill>
                  <a:srgbClr val="FF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lang="en-US" sz="1600" b="1" cap="small" dirty="0" err="1" smtClean="0">
                <a:solidFill>
                  <a:srgbClr val="FF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експерт</a:t>
            </a:r>
            <a:r>
              <a:rPr lang="en-US" sz="1600" b="1" cap="small" dirty="0" smtClean="0">
                <a:solidFill>
                  <a:srgbClr val="FF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600" b="1" cap="small" dirty="0" err="1" smtClean="0">
                <a:solidFill>
                  <a:srgbClr val="FF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Атанаска</a:t>
            </a:r>
            <a:r>
              <a:rPr lang="en-US" sz="1600" b="1" cap="small" dirty="0" smtClean="0">
                <a:solidFill>
                  <a:srgbClr val="FF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600" b="1" cap="small" dirty="0" err="1" smtClean="0">
                <a:solidFill>
                  <a:srgbClr val="FF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Джоджова</a:t>
            </a:r>
            <a:endParaRPr lang="en-US" sz="1600" b="1" cap="small" dirty="0" smtClean="0">
              <a:solidFill>
                <a:srgbClr val="FF66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cap="small" dirty="0" err="1" smtClean="0">
                <a:solidFill>
                  <a:srgbClr val="FF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</a:t>
            </a:r>
            <a:r>
              <a:rPr lang="en-US" sz="1600" b="1" cap="small" dirty="0" smtClean="0">
                <a:solidFill>
                  <a:srgbClr val="FF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lang="en-US" sz="1600" b="1" cap="small" dirty="0" err="1" smtClean="0">
                <a:solidFill>
                  <a:srgbClr val="FF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експ</a:t>
            </a:r>
            <a:r>
              <a:rPr lang="en-US" sz="1600" b="1" cap="small" dirty="0" smtClean="0">
                <a:solidFill>
                  <a:srgbClr val="FF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lang="en-US" sz="1600" b="1" cap="small" dirty="0" err="1" smtClean="0">
                <a:solidFill>
                  <a:srgbClr val="FF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Кремена</a:t>
            </a:r>
            <a:r>
              <a:rPr lang="en-US" sz="1600" b="1" cap="small" dirty="0" smtClean="0">
                <a:solidFill>
                  <a:srgbClr val="FF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600" b="1" cap="small" dirty="0" err="1" smtClean="0">
                <a:solidFill>
                  <a:srgbClr val="FF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Горчева</a:t>
            </a:r>
            <a:endParaRPr lang="en-US" sz="1600" b="1" cap="small" dirty="0" smtClean="0">
              <a:solidFill>
                <a:srgbClr val="FF66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bg-BG" sz="1600" b="1" cap="small" dirty="0" smtClean="0">
                <a:solidFill>
                  <a:srgbClr val="FF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ст. експ. </a:t>
            </a:r>
            <a:r>
              <a:rPr lang="en-US" sz="1600" b="1" cap="small" dirty="0" err="1" smtClean="0">
                <a:solidFill>
                  <a:srgbClr val="FF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Васил</a:t>
            </a:r>
            <a:r>
              <a:rPr lang="en-US" sz="1600" b="1" cap="small" dirty="0" smtClean="0">
                <a:solidFill>
                  <a:srgbClr val="FF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600" b="1" cap="small" dirty="0" err="1" smtClean="0">
                <a:solidFill>
                  <a:srgbClr val="FF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Стойчев</a:t>
            </a:r>
            <a:endParaRPr lang="en-US" sz="1600" b="1" cap="small" dirty="0" smtClean="0">
              <a:solidFill>
                <a:srgbClr val="FF66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lvl="0" indent="0" algn="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sz="1600" b="1" cap="small" dirty="0" smtClean="0">
              <a:solidFill>
                <a:srgbClr val="FF66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r">
              <a:buNone/>
            </a:pPr>
            <a:endParaRPr lang="en-US" sz="1800" cap="small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800" cap="small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bg-BG" sz="1800" cap="small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en-US" sz="1800" cap="small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02975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Съединение с чупка 20"/>
          <p:cNvCxnSpPr/>
          <p:nvPr/>
        </p:nvCxnSpPr>
        <p:spPr>
          <a:xfrm>
            <a:off x="0" y="1196752"/>
            <a:ext cx="9144000" cy="144000"/>
          </a:xfrm>
          <a:prstGeom prst="bentConnector3">
            <a:avLst>
              <a:gd name="adj1" fmla="val 50000"/>
            </a:avLst>
          </a:prstGeom>
          <a:ln w="177800" cap="flat" cmpd="tri">
            <a:gradFill>
              <a:gsLst>
                <a:gs pos="0">
                  <a:schemeClr val="accent6"/>
                </a:gs>
                <a:gs pos="94000">
                  <a:schemeClr val="accent6">
                    <a:lumMod val="75000"/>
                  </a:schemeClr>
                </a:gs>
                <a:gs pos="50000">
                  <a:schemeClr val="bg1"/>
                </a:gs>
                <a:gs pos="100000">
                  <a:schemeClr val="accent6">
                    <a:lumMod val="50000"/>
                  </a:schemeClr>
                </a:gs>
              </a:gsLst>
              <a:lin ang="5400000" scaled="0"/>
            </a:gradFill>
            <a:bevel/>
          </a:ln>
          <a:effectLst>
            <a:glow rad="228600">
              <a:schemeClr val="accent6">
                <a:satMod val="175000"/>
                <a:alpha val="40000"/>
              </a:schemeClr>
            </a:glow>
            <a:softEdge rad="0"/>
          </a:effectLst>
          <a:scene3d>
            <a:camera prst="orthographicFront"/>
            <a:lightRig rig="threePt" dir="t"/>
          </a:scene3d>
          <a:sp3d contourW="12700" prstMaterial="matte">
            <a:bevelB w="139700" prst="cross"/>
            <a:contourClr>
              <a:schemeClr val="accent6">
                <a:lumMod val="75000"/>
              </a:schemeClr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Заглавие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928992" cy="850106"/>
          </a:xfrm>
        </p:spPr>
        <p:txBody>
          <a:bodyPr>
            <a:normAutofit/>
          </a:bodyPr>
          <a:lstStyle/>
          <a:p>
            <a:r>
              <a:rPr lang="bg-BG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Международни  проекти </a:t>
            </a:r>
            <a:endParaRPr lang="bg-BG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04664"/>
            <a:ext cx="504056" cy="504056"/>
          </a:xfrm>
          <a:prstGeom prst="rect">
            <a:avLst/>
          </a:prstGeom>
          <a:noFill/>
        </p:spPr>
      </p:pic>
      <p:pic>
        <p:nvPicPr>
          <p:cNvPr id="14" name="Picture 2"/>
          <p:cNvPicPr/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9731" y="400084"/>
            <a:ext cx="396875" cy="508635"/>
          </a:xfrm>
          <a:prstGeom prst="rect">
            <a:avLst/>
          </a:prstGeom>
          <a:noFill/>
        </p:spPr>
      </p:pic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500034" y="1643050"/>
            <a:ext cx="8229600" cy="5026310"/>
          </a:xfrm>
        </p:spPr>
        <p:txBody>
          <a:bodyPr>
            <a:noAutofit/>
          </a:bodyPr>
          <a:lstStyle/>
          <a:p>
            <a:pPr marL="0" lvl="0" indent="0" algn="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sz="1600" b="1" cap="small" dirty="0" smtClean="0">
              <a:solidFill>
                <a:srgbClr val="FF66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r">
              <a:buNone/>
            </a:pPr>
            <a:endParaRPr lang="en-US" sz="1800" cap="small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800" cap="small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bg-BG" sz="1800" cap="small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en-US" sz="1800" cap="smal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251520" y="1334331"/>
            <a:ext cx="8640960" cy="5447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lvl="0" indent="-342900" algn="just">
              <a:buClr>
                <a:srgbClr val="C00000"/>
              </a:buClr>
              <a:buFont typeface="+mj-lt"/>
              <a:buAutoNum type="arabicPeriod"/>
            </a:pPr>
            <a:r>
              <a:rPr lang="en-US" sz="1600" b="1" cap="small" dirty="0" smtClean="0">
                <a:latin typeface="Times New Roman" pitchFamily="18" charset="0"/>
                <a:cs typeface="Times New Roman" pitchFamily="18" charset="0"/>
              </a:rPr>
              <a:t>PROVIDE</a:t>
            </a:r>
            <a:r>
              <a:rPr lang="bg-BG" sz="1600" b="1" cap="small" dirty="0" smtClean="0">
                <a:latin typeface="Times New Roman" pitchFamily="18" charset="0"/>
                <a:cs typeface="Times New Roman" pitchFamily="18" charset="0"/>
              </a:rPr>
              <a:t> – „</a:t>
            </a:r>
            <a:r>
              <a:rPr lang="en-US" sz="1600" b="1" cap="small" dirty="0" smtClean="0">
                <a:latin typeface="Times New Roman" pitchFamily="18" charset="0"/>
                <a:cs typeface="Times New Roman" pitchFamily="18" charset="0"/>
              </a:rPr>
              <a:t>Food Security, Sustainable Agriculture and Forestry, Marine, Maritime and Inland Water Research and the </a:t>
            </a:r>
            <a:r>
              <a:rPr lang="en-US" sz="1600" b="1" cap="small" dirty="0" err="1" smtClean="0">
                <a:latin typeface="Times New Roman" pitchFamily="18" charset="0"/>
                <a:cs typeface="Times New Roman" pitchFamily="18" charset="0"/>
              </a:rPr>
              <a:t>Bioeconomy</a:t>
            </a:r>
            <a:r>
              <a:rPr lang="en-US" sz="1600" b="1" cap="small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b="1" cap="small" dirty="0" err="1" smtClean="0">
                <a:latin typeface="Times New Roman" pitchFamily="18" charset="0"/>
                <a:cs typeface="Times New Roman" pitchFamily="18" charset="0"/>
              </a:rPr>
              <a:t>се</a:t>
            </a:r>
            <a:r>
              <a:rPr lang="en-US" sz="1600" b="1" cap="smal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cap="small" dirty="0" err="1" smtClean="0">
                <a:latin typeface="Times New Roman" pitchFamily="18" charset="0"/>
                <a:cs typeface="Times New Roman" pitchFamily="18" charset="0"/>
              </a:rPr>
              <a:t>разработва</a:t>
            </a:r>
            <a:r>
              <a:rPr lang="en-US" sz="1600" b="1" cap="smal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cap="small" dirty="0" err="1" smtClean="0">
                <a:latin typeface="Times New Roman" pitchFamily="18" charset="0"/>
                <a:cs typeface="Times New Roman" pitchFamily="18" charset="0"/>
              </a:rPr>
              <a:t>проект</a:t>
            </a:r>
            <a:r>
              <a:rPr lang="en-US" sz="1600" b="1" cap="small" dirty="0" smtClean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1600" b="1" cap="small" dirty="0" err="1" smtClean="0">
                <a:latin typeface="Times New Roman" pitchFamily="18" charset="0"/>
                <a:cs typeface="Times New Roman" pitchFamily="18" charset="0"/>
              </a:rPr>
              <a:t>PROVIding</a:t>
            </a:r>
            <a:r>
              <a:rPr lang="en-US" sz="1600" b="1" cap="small" dirty="0" smtClean="0">
                <a:latin typeface="Times New Roman" pitchFamily="18" charset="0"/>
                <a:cs typeface="Times New Roman" pitchFamily="18" charset="0"/>
              </a:rPr>
              <a:t> smart </a:t>
            </a:r>
            <a:r>
              <a:rPr lang="en-US" sz="1600" b="1" cap="small" dirty="0" err="1" smtClean="0">
                <a:latin typeface="Times New Roman" pitchFamily="18" charset="0"/>
                <a:cs typeface="Times New Roman" pitchFamily="18" charset="0"/>
              </a:rPr>
              <a:t>DElivery</a:t>
            </a:r>
            <a:r>
              <a:rPr lang="en-US" sz="1600" b="1" cap="small" dirty="0" smtClean="0">
                <a:latin typeface="Times New Roman" pitchFamily="18" charset="0"/>
                <a:cs typeface="Times New Roman" pitchFamily="18" charset="0"/>
              </a:rPr>
              <a:t> of public goods by EU agriculture and forestry</a:t>
            </a:r>
            <a:r>
              <a:rPr lang="bg-BG" sz="1600" b="1" cap="small" dirty="0" smtClean="0"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en-US" sz="1600" b="1" cap="small" dirty="0" smtClean="0">
                <a:latin typeface="Times New Roman" pitchFamily="18" charset="0"/>
                <a:cs typeface="Times New Roman" pitchFamily="18" charset="0"/>
              </a:rPr>
              <a:t>- </a:t>
            </a:r>
          </a:p>
          <a:p>
            <a:pPr marL="342900" indent="-342900"/>
            <a:r>
              <a:rPr lang="bg-BG" sz="1600" i="1" cap="small" dirty="0" smtClean="0">
                <a:latin typeface="Times New Roman" pitchFamily="18" charset="0"/>
                <a:cs typeface="Times New Roman" pitchFamily="18" charset="0"/>
              </a:rPr>
              <a:t>	Р</a:t>
            </a:r>
            <a:r>
              <a:rPr lang="en-US" sz="1600" i="1" cap="small" dirty="0" err="1" smtClean="0">
                <a:latin typeface="Times New Roman" pitchFamily="18" charset="0"/>
                <a:cs typeface="Times New Roman" pitchFamily="18" charset="0"/>
              </a:rPr>
              <a:t>ъководител</a:t>
            </a:r>
            <a:r>
              <a:rPr lang="bg-BG" sz="1600" i="1" cap="small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1600" i="1" cap="smal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i="1" cap="small" dirty="0" err="1" smtClean="0">
                <a:latin typeface="Times New Roman" pitchFamily="18" charset="0"/>
                <a:cs typeface="Times New Roman" pitchFamily="18" charset="0"/>
              </a:rPr>
              <a:t>проф</a:t>
            </a:r>
            <a:r>
              <a:rPr lang="en-US" sz="1600" i="1" cap="small" dirty="0" smtClean="0">
                <a:latin typeface="Times New Roman" pitchFamily="18" charset="0"/>
                <a:cs typeface="Times New Roman" pitchFamily="18" charset="0"/>
              </a:rPr>
              <a:t>. д-р Д</a:t>
            </a:r>
            <a:r>
              <a:rPr lang="bg-BG" sz="1600" i="1" cap="small" dirty="0" smtClean="0">
                <a:latin typeface="Times New Roman" pitchFamily="18" charset="0"/>
                <a:cs typeface="Times New Roman" pitchFamily="18" charset="0"/>
              </a:rPr>
              <a:t>имитър</a:t>
            </a:r>
            <a:r>
              <a:rPr lang="en-US" sz="1600" i="1" cap="smal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i="1" cap="small" dirty="0" err="1" smtClean="0">
                <a:latin typeface="Times New Roman" pitchFamily="18" charset="0"/>
                <a:cs typeface="Times New Roman" pitchFamily="18" charset="0"/>
              </a:rPr>
              <a:t>Николов</a:t>
            </a:r>
            <a:endParaRPr lang="bg-BG" sz="1600" i="1" cap="small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1200" cap="small" dirty="0" smtClean="0">
              <a:latin typeface="Times New Roman" pitchFamily="18" charset="0"/>
              <a:cs typeface="Times New Roman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bg-BG" sz="1400" b="1" cap="small" dirty="0" smtClean="0">
                <a:solidFill>
                  <a:srgbClr val="FF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ст. експ. </a:t>
            </a:r>
            <a:r>
              <a:rPr lang="en-US" sz="1400" b="1" cap="small" dirty="0" err="1" smtClean="0">
                <a:solidFill>
                  <a:srgbClr val="FF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Елизабет</a:t>
            </a:r>
            <a:r>
              <a:rPr lang="en-US" sz="1400" b="1" cap="small" dirty="0" smtClean="0">
                <a:solidFill>
                  <a:srgbClr val="FF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400" b="1" cap="small" dirty="0" err="1" smtClean="0">
                <a:solidFill>
                  <a:srgbClr val="FF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Иванова</a:t>
            </a:r>
            <a:r>
              <a:rPr lang="bg-BG" sz="1400" b="1" cap="small" dirty="0" smtClean="0">
                <a:solidFill>
                  <a:srgbClr val="FF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 </a:t>
            </a:r>
            <a:r>
              <a:rPr lang="en-US" sz="1400" b="1" cap="small" dirty="0" err="1" smtClean="0">
                <a:solidFill>
                  <a:srgbClr val="FF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</a:t>
            </a:r>
            <a:r>
              <a:rPr lang="en-US" sz="1400" b="1" cap="small" dirty="0" smtClean="0">
                <a:solidFill>
                  <a:srgbClr val="FF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lang="en-US" sz="1400" b="1" cap="small" dirty="0" err="1" smtClean="0">
                <a:solidFill>
                  <a:srgbClr val="FF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експ</a:t>
            </a:r>
            <a:r>
              <a:rPr lang="en-US" sz="1400" b="1" cap="small" dirty="0" smtClean="0">
                <a:solidFill>
                  <a:srgbClr val="FF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lang="en-US" sz="1400" b="1" cap="small" dirty="0" err="1" smtClean="0">
                <a:solidFill>
                  <a:srgbClr val="FF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Марина</a:t>
            </a:r>
            <a:r>
              <a:rPr lang="en-US" sz="1400" b="1" cap="small" dirty="0" smtClean="0">
                <a:solidFill>
                  <a:srgbClr val="FF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400" b="1" cap="small" dirty="0" err="1" smtClean="0">
                <a:solidFill>
                  <a:srgbClr val="FF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Лазарова-Муслах</a:t>
            </a:r>
            <a:endParaRPr lang="en-US" sz="1400" b="1" cap="small" dirty="0" smtClean="0">
              <a:solidFill>
                <a:srgbClr val="FF66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ctr"/>
            <a:r>
              <a:rPr lang="bg-BG" sz="1600" cap="small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en-US" sz="1600" cap="small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Clr>
                <a:srgbClr val="C00000"/>
              </a:buClr>
              <a:buFont typeface="+mj-lt"/>
              <a:buAutoNum type="arabicPeriod" startAt="2"/>
            </a:pPr>
            <a:r>
              <a:rPr lang="en-US" sz="1600" b="1" cap="small" dirty="0" smtClean="0">
                <a:latin typeface="Times New Roman" pitchFamily="18" charset="0"/>
                <a:cs typeface="Times New Roman" pitchFamily="18" charset="0"/>
              </a:rPr>
              <a:t>"</a:t>
            </a:r>
            <a:r>
              <a:rPr lang="en-US" sz="1600" b="1" cap="small" dirty="0" err="1" smtClean="0">
                <a:latin typeface="Times New Roman" pitchFamily="18" charset="0"/>
                <a:cs typeface="Times New Roman" pitchFamily="18" charset="0"/>
              </a:rPr>
              <a:t>Управление</a:t>
            </a:r>
            <a:r>
              <a:rPr lang="en-US" sz="1600" b="1" cap="small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1600" b="1" cap="small" dirty="0" err="1" smtClean="0">
                <a:latin typeface="Times New Roman" pitchFamily="18" charset="0"/>
                <a:cs typeface="Times New Roman" pitchFamily="18" charset="0"/>
              </a:rPr>
              <a:t>оценка</a:t>
            </a:r>
            <a:r>
              <a:rPr lang="en-US" sz="1600" b="1" cap="smal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cap="small" dirty="0" err="1" smtClean="0"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en-US" sz="1600" b="1" cap="smal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cap="small" dirty="0" err="1" smtClean="0">
                <a:latin typeface="Times New Roman" pitchFamily="18" charset="0"/>
                <a:cs typeface="Times New Roman" pitchFamily="18" charset="0"/>
              </a:rPr>
              <a:t>аграрната</a:t>
            </a:r>
            <a:r>
              <a:rPr lang="en-US" sz="1600" b="1" cap="smal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cap="small" dirty="0" err="1" smtClean="0">
                <a:latin typeface="Times New Roman" pitchFamily="18" charset="0"/>
                <a:cs typeface="Times New Roman" pitchFamily="18" charset="0"/>
              </a:rPr>
              <a:t>устойчивост</a:t>
            </a:r>
            <a:r>
              <a:rPr lang="en-US" sz="1600" b="1" cap="small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1600" b="1" cap="small" dirty="0" err="1" smtClean="0">
                <a:latin typeface="Times New Roman" pitchFamily="18" charset="0"/>
                <a:cs typeface="Times New Roman" pitchFamily="18" charset="0"/>
              </a:rPr>
              <a:t>опит</a:t>
            </a:r>
            <a:r>
              <a:rPr lang="en-US" sz="1600" b="1" cap="small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b="1" cap="small" dirty="0" err="1" smtClean="0">
                <a:latin typeface="Times New Roman" pitchFamily="18" charset="0"/>
                <a:cs typeface="Times New Roman" pitchFamily="18" charset="0"/>
              </a:rPr>
              <a:t>предизвикателства</a:t>
            </a:r>
            <a:r>
              <a:rPr lang="en-US" sz="1600" b="1" cap="small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1600" b="1" cap="small" dirty="0" err="1" smtClean="0">
                <a:latin typeface="Times New Roman" pitchFamily="18" charset="0"/>
                <a:cs typeface="Times New Roman" pitchFamily="18" charset="0"/>
              </a:rPr>
              <a:t>уроци</a:t>
            </a:r>
            <a:r>
              <a:rPr lang="en-US" sz="1600" b="1" cap="smal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cap="small" dirty="0" err="1" smtClean="0">
                <a:latin typeface="Times New Roman" pitchFamily="18" charset="0"/>
                <a:cs typeface="Times New Roman" pitchFamily="18" charset="0"/>
              </a:rPr>
              <a:t>от</a:t>
            </a:r>
            <a:r>
              <a:rPr lang="en-US" sz="1600" b="1" cap="smal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cap="small" dirty="0" err="1" smtClean="0">
                <a:latin typeface="Times New Roman" pitchFamily="18" charset="0"/>
                <a:cs typeface="Times New Roman" pitchFamily="18" charset="0"/>
              </a:rPr>
              <a:t>България</a:t>
            </a:r>
            <a:r>
              <a:rPr lang="en-US" sz="1600" b="1" cap="small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1600" b="1" cap="small" dirty="0" err="1" smtClean="0">
                <a:latin typeface="Times New Roman" pitchFamily="18" charset="0"/>
                <a:cs typeface="Times New Roman" pitchFamily="18" charset="0"/>
              </a:rPr>
              <a:t>Китай</a:t>
            </a:r>
            <a:r>
              <a:rPr lang="en-US" sz="1600" b="1" cap="small" dirty="0" smtClean="0">
                <a:latin typeface="Times New Roman" pitchFamily="18" charset="0"/>
                <a:cs typeface="Times New Roman" pitchFamily="18" charset="0"/>
              </a:rPr>
              <a:t>”- </a:t>
            </a:r>
            <a:r>
              <a:rPr lang="bg-BG" sz="1600" i="1" cap="small" dirty="0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en-US" sz="1600" i="1" cap="small" dirty="0" err="1" smtClean="0">
                <a:latin typeface="Times New Roman" pitchFamily="18" charset="0"/>
                <a:cs typeface="Times New Roman" pitchFamily="18" charset="0"/>
              </a:rPr>
              <a:t>ъководител</a:t>
            </a:r>
            <a:r>
              <a:rPr lang="bg-BG" sz="1600" i="1" cap="small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1600" i="1" cap="smal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1600" i="1" cap="small" dirty="0" smtClean="0">
                <a:latin typeface="Times New Roman" pitchFamily="18" charset="0"/>
                <a:cs typeface="Times New Roman" pitchFamily="18" charset="0"/>
              </a:rPr>
              <a:t>проф. д-р Храбрин Башев</a:t>
            </a:r>
          </a:p>
          <a:p>
            <a:pPr algn="just">
              <a:buClr>
                <a:srgbClr val="C00000"/>
              </a:buClr>
              <a:buFont typeface="Wingdings" pitchFamily="2" charset="2"/>
              <a:buChar char="q"/>
            </a:pPr>
            <a:endParaRPr lang="en-US" sz="1200" cap="small" dirty="0" smtClean="0">
              <a:latin typeface="Times New Roman" pitchFamily="18" charset="0"/>
              <a:cs typeface="Times New Roman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bg-BG" sz="1400" b="1" cap="small" dirty="0" smtClean="0">
                <a:solidFill>
                  <a:srgbClr val="FF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ст. експ. Антон Митов; </a:t>
            </a:r>
            <a:r>
              <a:rPr lang="en-US" sz="1400" b="1" cap="small" dirty="0" err="1" smtClean="0">
                <a:solidFill>
                  <a:srgbClr val="FF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</a:t>
            </a:r>
            <a:r>
              <a:rPr lang="en-US" sz="1400" b="1" cap="small" dirty="0" smtClean="0">
                <a:solidFill>
                  <a:srgbClr val="FF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lang="en-US" sz="1400" b="1" cap="small" dirty="0" err="1" smtClean="0">
                <a:solidFill>
                  <a:srgbClr val="FF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експ</a:t>
            </a:r>
            <a:r>
              <a:rPr lang="en-US" sz="1400" b="1" cap="small" dirty="0" smtClean="0">
                <a:solidFill>
                  <a:srgbClr val="FF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lang="en-US" sz="1400" b="1" cap="small" dirty="0" err="1" smtClean="0">
                <a:solidFill>
                  <a:srgbClr val="FF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Кремена</a:t>
            </a:r>
            <a:r>
              <a:rPr lang="en-US" sz="1400" b="1" cap="small" dirty="0" smtClean="0">
                <a:solidFill>
                  <a:srgbClr val="FF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400" b="1" cap="small" dirty="0" err="1" smtClean="0">
                <a:solidFill>
                  <a:srgbClr val="FF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Горчева</a:t>
            </a:r>
            <a:endParaRPr lang="bg-BG" sz="1400" b="1" cap="small" dirty="0" smtClean="0">
              <a:solidFill>
                <a:srgbClr val="FF66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b="1" cap="small" dirty="0" smtClean="0">
              <a:solidFill>
                <a:srgbClr val="FF66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342900" lvl="0" indent="-342900" algn="just">
              <a:buClr>
                <a:srgbClr val="C00000"/>
              </a:buClr>
              <a:buFont typeface="+mj-lt"/>
              <a:buAutoNum type="arabicPeriod" startAt="3"/>
            </a:pPr>
            <a:r>
              <a:rPr lang="en-US" sz="1600" b="1" cap="small" dirty="0" err="1" smtClean="0">
                <a:latin typeface="Times New Roman" pitchFamily="18" charset="0"/>
                <a:cs typeface="Times New Roman" pitchFamily="18" charset="0"/>
              </a:rPr>
              <a:t>Българо-китайски</a:t>
            </a:r>
            <a:r>
              <a:rPr lang="bg-BG" sz="1600" b="1" cap="smal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cap="small" dirty="0" err="1" smtClean="0">
                <a:latin typeface="Times New Roman" pitchFamily="18" charset="0"/>
                <a:cs typeface="Times New Roman" pitchFamily="18" charset="0"/>
              </a:rPr>
              <a:t>проект</a:t>
            </a:r>
            <a:r>
              <a:rPr lang="en-US" sz="1600" b="1" cap="small" dirty="0" smtClean="0">
                <a:latin typeface="Times New Roman" pitchFamily="18" charset="0"/>
                <a:cs typeface="Times New Roman" pitchFamily="18" charset="0"/>
              </a:rPr>
              <a:t> „</a:t>
            </a:r>
            <a:r>
              <a:rPr lang="en-US" sz="1600" b="1" cap="small" dirty="0" err="1" smtClean="0">
                <a:latin typeface="Times New Roman" pitchFamily="18" charset="0"/>
                <a:cs typeface="Times New Roman" pitchFamily="18" charset="0"/>
              </a:rPr>
              <a:t>Сравнително</a:t>
            </a:r>
            <a:r>
              <a:rPr lang="en-US" sz="1600" b="1" cap="smal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cap="small" dirty="0" err="1" smtClean="0">
                <a:latin typeface="Times New Roman" pitchFamily="18" charset="0"/>
                <a:cs typeface="Times New Roman" pitchFamily="18" charset="0"/>
              </a:rPr>
              <a:t>проучване</a:t>
            </a:r>
            <a:r>
              <a:rPr lang="en-US" sz="1600" b="1" cap="smal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cap="small" dirty="0" err="1" smtClean="0"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en-US" sz="1600" b="1" cap="smal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cap="small" dirty="0" err="1" smtClean="0">
                <a:latin typeface="Times New Roman" pitchFamily="18" charset="0"/>
                <a:cs typeface="Times New Roman" pitchFamily="18" charset="0"/>
              </a:rPr>
              <a:t>екологичните</a:t>
            </a:r>
            <a:r>
              <a:rPr lang="en-US" sz="1600" b="1" cap="smal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cap="small" dirty="0" err="1" smtClean="0">
                <a:latin typeface="Times New Roman" pitchFamily="18" charset="0"/>
                <a:cs typeface="Times New Roman" pitchFamily="18" charset="0"/>
              </a:rPr>
              <a:t>условия</a:t>
            </a:r>
            <a:r>
              <a:rPr lang="en-US" sz="1600" b="1" cap="small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b="1" cap="small" dirty="0" err="1" smtClean="0">
                <a:latin typeface="Times New Roman" pitchFamily="18" charset="0"/>
                <a:cs typeface="Times New Roman" pitchFamily="18" charset="0"/>
              </a:rPr>
              <a:t>съхранението</a:t>
            </a:r>
            <a:r>
              <a:rPr lang="en-US" sz="1600" b="1" cap="smal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cap="small" dirty="0" err="1" smtClean="0"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en-US" sz="1600" b="1" cap="smal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cap="small" dirty="0" err="1" smtClean="0">
                <a:latin typeface="Times New Roman" pitchFamily="18" charset="0"/>
                <a:cs typeface="Times New Roman" pitchFamily="18" charset="0"/>
              </a:rPr>
              <a:t>културните</a:t>
            </a:r>
            <a:r>
              <a:rPr lang="en-US" sz="1600" b="1" cap="smal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cap="small" dirty="0" err="1" smtClean="0">
                <a:latin typeface="Times New Roman" pitchFamily="18" charset="0"/>
                <a:cs typeface="Times New Roman" pitchFamily="18" charset="0"/>
              </a:rPr>
              <a:t>ресурси</a:t>
            </a:r>
            <a:r>
              <a:rPr lang="en-US" sz="1600" b="1" cap="small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1600" b="1" cap="small" dirty="0" err="1" smtClean="0">
                <a:latin typeface="Times New Roman" pitchFamily="18" charset="0"/>
                <a:cs typeface="Times New Roman" pitchFamily="18" charset="0"/>
              </a:rPr>
              <a:t>устойчиво</a:t>
            </a:r>
            <a:r>
              <a:rPr lang="en-US" sz="1600" b="1" cap="smal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cap="small" dirty="0" err="1" smtClean="0">
                <a:latin typeface="Times New Roman" pitchFamily="18" charset="0"/>
                <a:cs typeface="Times New Roman" pitchFamily="18" charset="0"/>
              </a:rPr>
              <a:t>развитие</a:t>
            </a:r>
            <a:r>
              <a:rPr lang="en-US" sz="1600" b="1" cap="smal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cap="small" dirty="0" err="1" smtClean="0"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en-US" sz="1600" b="1" cap="smal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cap="small" dirty="0" err="1" smtClean="0">
                <a:latin typeface="Times New Roman" pitchFamily="18" charset="0"/>
                <a:cs typeface="Times New Roman" pitchFamily="18" charset="0"/>
              </a:rPr>
              <a:t>туризма</a:t>
            </a:r>
            <a:r>
              <a:rPr lang="en-US" sz="1600" b="1" cap="small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en-US" sz="1600" b="1" cap="small" dirty="0" err="1" smtClean="0">
                <a:latin typeface="Times New Roman" pitchFamily="18" charset="0"/>
                <a:cs typeface="Times New Roman" pitchFamily="18" charset="0"/>
              </a:rPr>
              <a:t>селските</a:t>
            </a:r>
            <a:r>
              <a:rPr lang="en-US" sz="1600" b="1" cap="smal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cap="small" dirty="0" err="1" smtClean="0">
                <a:latin typeface="Times New Roman" pitchFamily="18" charset="0"/>
                <a:cs typeface="Times New Roman" pitchFamily="18" charset="0"/>
              </a:rPr>
              <a:t>райони</a:t>
            </a:r>
            <a:r>
              <a:rPr lang="en-US" sz="1600" b="1" cap="smal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cap="small" dirty="0" err="1" smtClean="0"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en-US" sz="1600" b="1" cap="smal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cap="small" dirty="0" err="1" smtClean="0">
                <a:latin typeface="Times New Roman" pitchFamily="18" charset="0"/>
                <a:cs typeface="Times New Roman" pitchFamily="18" charset="0"/>
              </a:rPr>
              <a:t>Китай</a:t>
            </a:r>
            <a:r>
              <a:rPr lang="en-US" sz="1600" b="1" cap="small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1600" b="1" cap="small" dirty="0" err="1" smtClean="0">
                <a:latin typeface="Times New Roman" pitchFamily="18" charset="0"/>
                <a:cs typeface="Times New Roman" pitchFamily="18" charset="0"/>
              </a:rPr>
              <a:t>България</a:t>
            </a:r>
            <a:r>
              <a:rPr lang="en-US" sz="1600" b="1" cap="small" dirty="0" smtClean="0">
                <a:latin typeface="Times New Roman" pitchFamily="18" charset="0"/>
                <a:cs typeface="Times New Roman" pitchFamily="18" charset="0"/>
              </a:rPr>
              <a:t>“- </a:t>
            </a:r>
            <a:r>
              <a:rPr lang="bg-BG" sz="1600" i="1" cap="small" dirty="0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en-US" sz="1600" i="1" cap="small" dirty="0" err="1" smtClean="0">
                <a:latin typeface="Times New Roman" pitchFamily="18" charset="0"/>
                <a:cs typeface="Times New Roman" pitchFamily="18" charset="0"/>
              </a:rPr>
              <a:t>ъководител</a:t>
            </a:r>
            <a:r>
              <a:rPr lang="bg-BG" sz="1600" i="1" cap="small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1600" i="1" cap="smal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1600" i="1" cap="small" dirty="0" smtClean="0">
                <a:latin typeface="Times New Roman" pitchFamily="18" charset="0"/>
                <a:cs typeface="Times New Roman" pitchFamily="18" charset="0"/>
              </a:rPr>
              <a:t>доц. д-р Божидар Иванов</a:t>
            </a:r>
          </a:p>
          <a:p>
            <a:pPr lvl="0" algn="just">
              <a:buClr>
                <a:srgbClr val="C00000"/>
              </a:buClr>
            </a:pPr>
            <a:endParaRPr lang="en-US" sz="1200" cap="small" dirty="0" smtClean="0">
              <a:latin typeface="Times New Roman" pitchFamily="18" charset="0"/>
              <a:cs typeface="Times New Roman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bg-BG" sz="1400" b="1" cap="small" dirty="0" smtClean="0">
                <a:solidFill>
                  <a:srgbClr val="FF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ст. експ. </a:t>
            </a:r>
            <a:r>
              <a:rPr lang="en-US" sz="1400" b="1" cap="small" dirty="0" err="1" smtClean="0">
                <a:solidFill>
                  <a:srgbClr val="FF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Васил</a:t>
            </a:r>
            <a:r>
              <a:rPr lang="en-US" sz="1400" b="1" cap="small" dirty="0" smtClean="0">
                <a:solidFill>
                  <a:srgbClr val="FF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400" b="1" cap="small" dirty="0" err="1" smtClean="0">
                <a:solidFill>
                  <a:srgbClr val="FF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Стойчев</a:t>
            </a:r>
            <a:endParaRPr lang="en-US" sz="1400" b="1" cap="small" dirty="0" smtClean="0">
              <a:solidFill>
                <a:srgbClr val="FF66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r>
              <a:rPr lang="bg-BG" sz="1400" cap="small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en-US" sz="1400" cap="small" dirty="0" smtClean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buClr>
                <a:srgbClr val="C00000"/>
              </a:buClr>
              <a:buFont typeface="+mj-lt"/>
              <a:buAutoNum type="arabicPeriod" startAt="4"/>
            </a:pPr>
            <a:r>
              <a:rPr lang="en-US" sz="1600" b="1" cap="small" dirty="0" smtClean="0">
                <a:latin typeface="Times New Roman" pitchFamily="18" charset="0"/>
                <a:cs typeface="Times New Roman" pitchFamily="18" charset="0"/>
              </a:rPr>
              <a:t>„</a:t>
            </a:r>
            <a:r>
              <a:rPr lang="en-US" sz="1600" b="1" cap="small" dirty="0" err="1" smtClean="0">
                <a:latin typeface="Times New Roman" pitchFamily="18" charset="0"/>
                <a:cs typeface="Times New Roman" pitchFamily="18" charset="0"/>
              </a:rPr>
              <a:t>Укрепване</a:t>
            </a:r>
            <a:r>
              <a:rPr lang="en-US" sz="1600" b="1" cap="smal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cap="small" dirty="0" err="1" smtClean="0"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en-US" sz="1600" b="1" cap="smal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cap="small" dirty="0" err="1" smtClean="0">
                <a:latin typeface="Times New Roman" pitchFamily="18" charset="0"/>
                <a:cs typeface="Times New Roman" pitchFamily="18" charset="0"/>
              </a:rPr>
              <a:t>аналитичния</a:t>
            </a:r>
            <a:r>
              <a:rPr lang="en-US" sz="1600" b="1" cap="smal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cap="small" dirty="0" err="1" smtClean="0">
                <a:latin typeface="Times New Roman" pitchFamily="18" charset="0"/>
                <a:cs typeface="Times New Roman" pitchFamily="18" charset="0"/>
              </a:rPr>
              <a:t>капацитет</a:t>
            </a:r>
            <a:r>
              <a:rPr lang="en-US" sz="1600" b="1" cap="smal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cap="small" dirty="0" err="1" smtClean="0"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en-US" sz="1600" b="1" cap="smal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cap="small" dirty="0" err="1" smtClean="0">
                <a:latin typeface="Times New Roman" pitchFamily="18" charset="0"/>
                <a:cs typeface="Times New Roman" pitchFamily="18" charset="0"/>
              </a:rPr>
              <a:t>Центъра</a:t>
            </a:r>
            <a:r>
              <a:rPr lang="en-US" sz="1600" b="1" cap="smal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cap="small" dirty="0" err="1" smtClean="0">
                <a:latin typeface="Times New Roman" pitchFamily="18" charset="0"/>
                <a:cs typeface="Times New Roman" pitchFamily="18" charset="0"/>
              </a:rPr>
              <a:t>за</a:t>
            </a:r>
            <a:r>
              <a:rPr lang="en-US" sz="1600" b="1" cap="smal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cap="small" dirty="0" err="1" smtClean="0">
                <a:latin typeface="Times New Roman" pitchFamily="18" charset="0"/>
                <a:cs typeface="Times New Roman" pitchFamily="18" charset="0"/>
              </a:rPr>
              <a:t>икономически</a:t>
            </a:r>
            <a:r>
              <a:rPr lang="en-US" sz="1600" b="1" cap="smal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cap="small" dirty="0" err="1" smtClean="0">
                <a:latin typeface="Times New Roman" pitchFamily="18" charset="0"/>
                <a:cs typeface="Times New Roman" pitchFamily="18" charset="0"/>
              </a:rPr>
              <a:t>анализи</a:t>
            </a:r>
            <a:r>
              <a:rPr lang="en-US" sz="1600" b="1" cap="smal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cap="small" dirty="0" err="1" smtClean="0"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en-US" sz="1600" b="1" cap="smal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cap="small" dirty="0" err="1" smtClean="0">
                <a:latin typeface="Times New Roman" pitchFamily="18" charset="0"/>
                <a:cs typeface="Times New Roman" pitchFamily="18" charset="0"/>
              </a:rPr>
              <a:t>селското</a:t>
            </a:r>
            <a:r>
              <a:rPr lang="en-US" sz="1600" b="1" cap="smal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cap="small" dirty="0" err="1" smtClean="0">
                <a:latin typeface="Times New Roman" pitchFamily="18" charset="0"/>
                <a:cs typeface="Times New Roman" pitchFamily="18" charset="0"/>
              </a:rPr>
              <a:t>стопанство</a:t>
            </a:r>
            <a:r>
              <a:rPr lang="en-US" sz="1600" b="1" cap="smal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cap="small" dirty="0" err="1" smtClean="0">
                <a:latin typeface="Times New Roman" pitchFamily="18" charset="0"/>
                <a:cs typeface="Times New Roman" pitchFamily="18" charset="0"/>
              </a:rPr>
              <a:t>към</a:t>
            </a:r>
            <a:r>
              <a:rPr lang="en-US" sz="1600" b="1" cap="small" dirty="0" smtClean="0">
                <a:latin typeface="Times New Roman" pitchFamily="18" charset="0"/>
                <a:cs typeface="Times New Roman" pitchFamily="18" charset="0"/>
              </a:rPr>
              <a:t> ИАИ“. </a:t>
            </a:r>
            <a:r>
              <a:rPr lang="en-US" sz="1600" b="1" cap="small" dirty="0" err="1" smtClean="0">
                <a:latin typeface="Times New Roman" pitchFamily="18" charset="0"/>
                <a:cs typeface="Times New Roman" pitchFamily="18" charset="0"/>
              </a:rPr>
              <a:t>Съвместен</a:t>
            </a:r>
            <a:r>
              <a:rPr lang="en-US" sz="1600" b="1" cap="smal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cap="small" dirty="0" err="1" smtClean="0">
                <a:latin typeface="Times New Roman" pitchFamily="18" charset="0"/>
                <a:cs typeface="Times New Roman" pitchFamily="18" charset="0"/>
              </a:rPr>
              <a:t>проект</a:t>
            </a:r>
            <a:r>
              <a:rPr lang="en-US" sz="1600" b="1" cap="small" dirty="0" smtClean="0">
                <a:latin typeface="Times New Roman" pitchFamily="18" charset="0"/>
                <a:cs typeface="Times New Roman" pitchFamily="18" charset="0"/>
              </a:rPr>
              <a:t> с </a:t>
            </a:r>
            <a:r>
              <a:rPr lang="en-US" sz="1600" b="1" cap="small" dirty="0" err="1" smtClean="0">
                <a:latin typeface="Times New Roman" pitchFamily="18" charset="0"/>
                <a:cs typeface="Times New Roman" pitchFamily="18" charset="0"/>
              </a:rPr>
              <a:t>института</a:t>
            </a:r>
            <a:r>
              <a:rPr lang="en-US" sz="1600" b="1" cap="small" dirty="0" smtClean="0">
                <a:latin typeface="Times New Roman" pitchFamily="18" charset="0"/>
                <a:cs typeface="Times New Roman" pitchFamily="18" charset="0"/>
              </a:rPr>
              <a:t> FAPRI-MU., САЩ - </a:t>
            </a:r>
            <a:r>
              <a:rPr lang="bg-BG" sz="1600" i="1" cap="small" dirty="0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en-US" sz="1600" i="1" cap="small" dirty="0" err="1" smtClean="0">
                <a:latin typeface="Times New Roman" pitchFamily="18" charset="0"/>
                <a:cs typeface="Times New Roman" pitchFamily="18" charset="0"/>
              </a:rPr>
              <a:t>ъководител</a:t>
            </a:r>
            <a:r>
              <a:rPr lang="bg-BG" sz="1600" i="1" cap="small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1600" i="1" cap="smal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i="1" cap="small" dirty="0" err="1" smtClean="0">
                <a:latin typeface="Times New Roman" pitchFamily="18" charset="0"/>
                <a:cs typeface="Times New Roman" pitchFamily="18" charset="0"/>
              </a:rPr>
              <a:t>доц</a:t>
            </a:r>
            <a:r>
              <a:rPr lang="en-US" sz="1600" i="1" cap="small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bg-BG" sz="1600" i="1" cap="small" dirty="0" smtClean="0">
                <a:latin typeface="Times New Roman" pitchFamily="18" charset="0"/>
                <a:cs typeface="Times New Roman" pitchFamily="18" charset="0"/>
              </a:rPr>
              <a:t>д-р </a:t>
            </a:r>
            <a:r>
              <a:rPr lang="en-US" sz="1600" i="1" cap="small" dirty="0" err="1" smtClean="0">
                <a:latin typeface="Times New Roman" pitchFamily="18" charset="0"/>
                <a:cs typeface="Times New Roman" pitchFamily="18" charset="0"/>
              </a:rPr>
              <a:t>Божидар</a:t>
            </a:r>
            <a:r>
              <a:rPr lang="en-US" sz="1600" i="1" cap="smal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i="1" cap="small" dirty="0" err="1" smtClean="0">
                <a:latin typeface="Times New Roman" pitchFamily="18" charset="0"/>
                <a:cs typeface="Times New Roman" pitchFamily="18" charset="0"/>
              </a:rPr>
              <a:t>Иванов</a:t>
            </a:r>
            <a:r>
              <a:rPr lang="en-US" sz="1600" i="1" cap="small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bg-BG" sz="1600" i="1" cap="small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Clr>
                <a:srgbClr val="C00000"/>
              </a:buClr>
            </a:pPr>
            <a:endParaRPr lang="en-US" sz="1200" cap="small" dirty="0" smtClean="0">
              <a:latin typeface="Times New Roman" pitchFamily="18" charset="0"/>
              <a:cs typeface="Times New Roman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bg-BG" sz="1400" b="1" cap="small" dirty="0" smtClean="0">
                <a:solidFill>
                  <a:srgbClr val="FF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гл. експерт Атанаска Джоджова; ст. експ. </a:t>
            </a:r>
            <a:r>
              <a:rPr lang="en-US" sz="1400" b="1" cap="small" dirty="0" err="1" smtClean="0">
                <a:solidFill>
                  <a:srgbClr val="FF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Васил</a:t>
            </a:r>
            <a:r>
              <a:rPr lang="en-US" sz="1400" b="1" cap="small" dirty="0" smtClean="0">
                <a:solidFill>
                  <a:srgbClr val="FF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400" b="1" cap="small" dirty="0" err="1" smtClean="0">
                <a:solidFill>
                  <a:srgbClr val="FF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Стойчев</a:t>
            </a:r>
            <a:r>
              <a:rPr lang="bg-BG" sz="1400" b="1" cap="small" dirty="0" smtClean="0">
                <a:solidFill>
                  <a:srgbClr val="FF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 </a:t>
            </a:r>
            <a:r>
              <a:rPr lang="en-US" sz="1400" b="1" cap="small" dirty="0" err="1" smtClean="0">
                <a:solidFill>
                  <a:srgbClr val="FF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</a:t>
            </a:r>
            <a:r>
              <a:rPr lang="en-US" sz="1400" b="1" cap="small" dirty="0" smtClean="0">
                <a:solidFill>
                  <a:srgbClr val="FF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lang="en-US" sz="1400" b="1" cap="small" dirty="0" err="1" smtClean="0">
                <a:solidFill>
                  <a:srgbClr val="FF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експ</a:t>
            </a:r>
            <a:r>
              <a:rPr lang="en-US" sz="1400" b="1" cap="small" dirty="0" smtClean="0">
                <a:solidFill>
                  <a:srgbClr val="FF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lang="en-US" sz="1400" b="1" cap="small" dirty="0" err="1" smtClean="0">
                <a:solidFill>
                  <a:srgbClr val="FF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Кремена</a:t>
            </a:r>
            <a:r>
              <a:rPr lang="en-US" sz="1400" b="1" cap="small" dirty="0" smtClean="0">
                <a:solidFill>
                  <a:srgbClr val="FF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400" b="1" cap="small" dirty="0" err="1" smtClean="0">
                <a:solidFill>
                  <a:srgbClr val="FF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Горчева</a:t>
            </a:r>
            <a:r>
              <a:rPr lang="bg-BG" sz="1400" b="1" cap="small" dirty="0" smtClean="0">
                <a:solidFill>
                  <a:srgbClr val="FF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="" xmlns:p14="http://schemas.microsoft.com/office/powerpoint/2010/main" val="3802975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Съединение с чупка 20"/>
          <p:cNvCxnSpPr/>
          <p:nvPr/>
        </p:nvCxnSpPr>
        <p:spPr>
          <a:xfrm>
            <a:off x="0" y="1340768"/>
            <a:ext cx="9144000" cy="144000"/>
          </a:xfrm>
          <a:prstGeom prst="bentConnector3">
            <a:avLst>
              <a:gd name="adj1" fmla="val 50000"/>
            </a:avLst>
          </a:prstGeom>
          <a:ln w="177800" cap="flat" cmpd="tri">
            <a:gradFill>
              <a:gsLst>
                <a:gs pos="0">
                  <a:schemeClr val="accent6"/>
                </a:gs>
                <a:gs pos="94000">
                  <a:schemeClr val="accent6">
                    <a:lumMod val="75000"/>
                  </a:schemeClr>
                </a:gs>
                <a:gs pos="50000">
                  <a:schemeClr val="bg1"/>
                </a:gs>
                <a:gs pos="100000">
                  <a:schemeClr val="accent6">
                    <a:lumMod val="50000"/>
                  </a:schemeClr>
                </a:gs>
              </a:gsLst>
              <a:lin ang="5400000" scaled="0"/>
            </a:gradFill>
            <a:bevel/>
          </a:ln>
          <a:effectLst>
            <a:glow rad="228600">
              <a:schemeClr val="accent6">
                <a:satMod val="175000"/>
                <a:alpha val="40000"/>
              </a:schemeClr>
            </a:glow>
            <a:softEdge rad="0"/>
          </a:effectLst>
          <a:scene3d>
            <a:camera prst="orthographicFront"/>
            <a:lightRig rig="threePt" dir="t"/>
          </a:scene3d>
          <a:sp3d contourW="12700" prstMaterial="matte">
            <a:bevelB w="139700" prst="cross"/>
            <a:contourClr>
              <a:schemeClr val="accent6">
                <a:lumMod val="75000"/>
              </a:schemeClr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Заглавие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928992" cy="850106"/>
          </a:xfrm>
        </p:spPr>
        <p:txBody>
          <a:bodyPr>
            <a:normAutofit/>
          </a:bodyPr>
          <a:lstStyle/>
          <a:p>
            <a:r>
              <a:rPr lang="bg-BG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Международни </a:t>
            </a:r>
            <a:r>
              <a:rPr lang="bg-BG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научни форуми</a:t>
            </a:r>
          </a:p>
        </p:txBody>
      </p:sp>
      <p:pic>
        <p:nvPicPr>
          <p:cNvPr id="13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76672"/>
            <a:ext cx="504056" cy="504056"/>
          </a:xfrm>
          <a:prstGeom prst="rect">
            <a:avLst/>
          </a:prstGeom>
          <a:noFill/>
        </p:spPr>
      </p:pic>
      <p:pic>
        <p:nvPicPr>
          <p:cNvPr id="14" name="Picture 2"/>
          <p:cNvPicPr/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548680"/>
            <a:ext cx="396875" cy="508635"/>
          </a:xfrm>
          <a:prstGeom prst="rect">
            <a:avLst/>
          </a:prstGeom>
          <a:noFill/>
        </p:spPr>
      </p:pic>
      <p:sp>
        <p:nvSpPr>
          <p:cNvPr id="2" name="Правоъгълник 1"/>
          <p:cNvSpPr/>
          <p:nvPr/>
        </p:nvSpPr>
        <p:spPr>
          <a:xfrm>
            <a:off x="2771800" y="1700808"/>
            <a:ext cx="6048672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cap="small" dirty="0" err="1" smtClean="0">
                <a:latin typeface="Times New Roman" pitchFamily="18" charset="0"/>
                <a:cs typeface="Times New Roman" pitchFamily="18" charset="0"/>
              </a:rPr>
              <a:t>Българо-полска</a:t>
            </a:r>
            <a:r>
              <a:rPr lang="en-US" sz="2400" b="1" cap="smal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cap="small" dirty="0" err="1" smtClean="0">
                <a:latin typeface="Times New Roman" pitchFamily="18" charset="0"/>
                <a:cs typeface="Times New Roman" pitchFamily="18" charset="0"/>
              </a:rPr>
              <a:t>научна</a:t>
            </a:r>
            <a:r>
              <a:rPr lang="en-US" sz="2400" b="1" cap="smal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cap="small" dirty="0" err="1" smtClean="0">
                <a:latin typeface="Times New Roman" pitchFamily="18" charset="0"/>
                <a:cs typeface="Times New Roman" pitchFamily="18" charset="0"/>
              </a:rPr>
              <a:t>конференция</a:t>
            </a:r>
            <a:endParaRPr lang="bg-BG" sz="2400" b="1" cap="small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en-US" sz="2200" cap="small" dirty="0" smtClean="0">
                <a:latin typeface="Times New Roman" pitchFamily="18" charset="0"/>
                <a:cs typeface="Times New Roman" pitchFamily="18" charset="0"/>
              </a:rPr>
              <a:t>„СЕЛСКОТО СТОПАНСТВО И СЕЛСКИТЕ РАЙОНИ НА БЪЛГАРИЯ И ПОЛША В ОСП ПРЕЗ 2014-2020</a:t>
            </a:r>
            <a:r>
              <a:rPr lang="bg-BG" sz="2200" cap="smal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cap="small" dirty="0" smtClean="0">
                <a:latin typeface="Times New Roman" pitchFamily="18" charset="0"/>
                <a:cs typeface="Times New Roman" pitchFamily="18" charset="0"/>
              </a:rPr>
              <a:t>И СЛЕД 2020”</a:t>
            </a:r>
            <a:endParaRPr lang="bg-BG" sz="2200" cap="small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en-US" sz="1600" i="1" cap="small" dirty="0" smtClean="0">
                <a:latin typeface="Times New Roman" pitchFamily="18" charset="0"/>
                <a:cs typeface="Times New Roman" pitchFamily="18" charset="0"/>
              </a:rPr>
              <a:t>12 - 13 </a:t>
            </a:r>
            <a:r>
              <a:rPr lang="en-US" sz="1600" i="1" cap="small" dirty="0" err="1" smtClean="0">
                <a:latin typeface="Times New Roman" pitchFamily="18" charset="0"/>
                <a:cs typeface="Times New Roman" pitchFamily="18" charset="0"/>
              </a:rPr>
              <a:t>септември</a:t>
            </a:r>
            <a:r>
              <a:rPr lang="en-US" sz="1600" i="1" cap="small" dirty="0" smtClean="0">
                <a:latin typeface="Times New Roman" pitchFamily="18" charset="0"/>
                <a:cs typeface="Times New Roman" pitchFamily="18" charset="0"/>
              </a:rPr>
              <a:t> 2017 г., </a:t>
            </a:r>
            <a:r>
              <a:rPr lang="en-US" sz="1600" i="1" cap="small" dirty="0" err="1" smtClean="0">
                <a:latin typeface="Times New Roman" pitchFamily="18" charset="0"/>
                <a:cs typeface="Times New Roman" pitchFamily="18" charset="0"/>
              </a:rPr>
              <a:t>София</a:t>
            </a:r>
            <a:r>
              <a:rPr lang="en-US" sz="1600" i="1" cap="small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i="1" cap="small" dirty="0" err="1" smtClean="0">
                <a:latin typeface="Times New Roman" pitchFamily="18" charset="0"/>
                <a:cs typeface="Times New Roman" pitchFamily="18" charset="0"/>
              </a:rPr>
              <a:t>България</a:t>
            </a:r>
            <a:r>
              <a:rPr lang="en-US" sz="1600" b="1" cap="small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1600" cap="small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bg-BG" sz="1600" b="1" cap="small" dirty="0" smtClean="0">
              <a:solidFill>
                <a:srgbClr val="FF66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en-US" sz="1600" b="1" cap="small" dirty="0" err="1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целият</a:t>
            </a:r>
            <a:r>
              <a:rPr lang="en-US" sz="1600" b="1" cap="small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cap="small" dirty="0" err="1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отдел</a:t>
            </a:r>
            <a:endParaRPr lang="bg-BG" sz="1600" b="1" cap="small" dirty="0" smtClean="0">
              <a:solidFill>
                <a:srgbClr val="FF66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bg-BG" sz="1600" i="1" cap="small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bg-BG" sz="1600" cap="sm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Конференцията е организирана от ИАИ - София, АУ - Пловдив и Институт по икономика на селското стопанство и продоволствието – държавен изследователски институт - Варшава, Полша. </a:t>
            </a:r>
          </a:p>
          <a:p>
            <a:pPr algn="ctr"/>
            <a:endParaRPr lang="bg-BG" sz="1600" cap="small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cap="sm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Провеждането на конференцията се осъществи с финансовата подкрепа на Фонд «Научни изследвания» към МОН след подадено проектно предложение и спечелено  съфинансиране на форума в размер на 7000 лв.</a:t>
            </a:r>
            <a:endParaRPr lang="bg-BG" sz="1600" cap="small" dirty="0" smtClean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bg-BG" sz="2000" cap="small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6" descr="C:\Users\Bety-iai\Pictures\IMG_20170913_124705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3" y="1772816"/>
            <a:ext cx="2376264" cy="489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199776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Съединение с чупка 20"/>
          <p:cNvCxnSpPr/>
          <p:nvPr/>
        </p:nvCxnSpPr>
        <p:spPr>
          <a:xfrm>
            <a:off x="0" y="1340768"/>
            <a:ext cx="9144000" cy="144000"/>
          </a:xfrm>
          <a:prstGeom prst="bentConnector3">
            <a:avLst>
              <a:gd name="adj1" fmla="val 50000"/>
            </a:avLst>
          </a:prstGeom>
          <a:ln w="177800" cap="flat" cmpd="tri">
            <a:gradFill>
              <a:gsLst>
                <a:gs pos="0">
                  <a:schemeClr val="accent6"/>
                </a:gs>
                <a:gs pos="94000">
                  <a:schemeClr val="accent6">
                    <a:lumMod val="75000"/>
                  </a:schemeClr>
                </a:gs>
                <a:gs pos="50000">
                  <a:schemeClr val="bg1"/>
                </a:gs>
                <a:gs pos="100000">
                  <a:schemeClr val="accent6">
                    <a:lumMod val="50000"/>
                  </a:schemeClr>
                </a:gs>
              </a:gsLst>
              <a:lin ang="5400000" scaled="0"/>
            </a:gradFill>
            <a:bevel/>
          </a:ln>
          <a:effectLst>
            <a:glow rad="228600">
              <a:schemeClr val="accent6">
                <a:satMod val="175000"/>
                <a:alpha val="40000"/>
              </a:schemeClr>
            </a:glow>
            <a:softEdge rad="0"/>
          </a:effectLst>
          <a:scene3d>
            <a:camera prst="orthographicFront"/>
            <a:lightRig rig="threePt" dir="t"/>
          </a:scene3d>
          <a:sp3d contourW="12700" prstMaterial="matte">
            <a:bevelB w="139700" prst="cross"/>
            <a:contourClr>
              <a:schemeClr val="accent6">
                <a:lumMod val="75000"/>
              </a:schemeClr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76672"/>
            <a:ext cx="504056" cy="504056"/>
          </a:xfrm>
          <a:prstGeom prst="rect">
            <a:avLst/>
          </a:prstGeom>
          <a:noFill/>
        </p:spPr>
      </p:pic>
      <p:pic>
        <p:nvPicPr>
          <p:cNvPr id="14" name="Picture 2"/>
          <p:cNvPicPr/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476672"/>
            <a:ext cx="396875" cy="508635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3491880" y="1714488"/>
            <a:ext cx="5437838" cy="263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400" b="1" cap="small" dirty="0" smtClean="0">
                <a:latin typeface="Times New Roman" pitchFamily="18" charset="0"/>
                <a:cs typeface="Times New Roman" pitchFamily="18" charset="0"/>
              </a:rPr>
              <a:t>ІV</a:t>
            </a:r>
            <a:r>
              <a:rPr lang="bg-BG" sz="2400" b="1" cap="small" dirty="0" smtClean="0">
                <a:latin typeface="Times New Roman" pitchFamily="18" charset="0"/>
                <a:cs typeface="Times New Roman" pitchFamily="18" charset="0"/>
              </a:rPr>
              <a:t>-ти международен научен форум</a:t>
            </a:r>
          </a:p>
          <a:p>
            <a:pPr lvl="0" algn="ctr"/>
            <a:r>
              <a:rPr lang="bg-BG" sz="2400" b="1" cap="smal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2400" cap="small" dirty="0" smtClean="0">
                <a:latin typeface="Times New Roman" pitchFamily="18" charset="0"/>
                <a:cs typeface="Times New Roman" pitchFamily="18" charset="0"/>
              </a:rPr>
              <a:t>„Аграрната икономика в подкрепа на земеделието”</a:t>
            </a:r>
          </a:p>
          <a:p>
            <a:pPr lvl="0" algn="ctr"/>
            <a:r>
              <a:rPr lang="bg-BG" sz="2200" b="1" cap="small" dirty="0" smtClean="0">
                <a:latin typeface="Times New Roman" pitchFamily="18" charset="0"/>
                <a:cs typeface="Times New Roman" pitchFamily="18" charset="0"/>
              </a:rPr>
              <a:t>Международна научна конференция </a:t>
            </a:r>
          </a:p>
          <a:p>
            <a:pPr lvl="0" algn="ctr"/>
            <a:r>
              <a:rPr lang="bg-BG" sz="2200" cap="small" dirty="0" smtClean="0">
                <a:latin typeface="Times New Roman" pitchFamily="18" charset="0"/>
                <a:cs typeface="Times New Roman" pitchFamily="18" charset="0"/>
              </a:rPr>
              <a:t>“ОСП – Настояще и бъдеще”</a:t>
            </a:r>
          </a:p>
          <a:p>
            <a:pPr lvl="0" algn="ctr"/>
            <a:r>
              <a:rPr lang="bg-BG" sz="1600" i="1" cap="small" dirty="0" smtClean="0">
                <a:latin typeface="Times New Roman" pitchFamily="18" charset="0"/>
                <a:cs typeface="Times New Roman" pitchFamily="18" charset="0"/>
              </a:rPr>
              <a:t>31октомври – 1 ноември 2017, София, България</a:t>
            </a:r>
            <a:endParaRPr lang="en-US" sz="1600" cap="small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700" i="1" cap="small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en-US" sz="1600" b="1" cap="small" dirty="0" err="1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целият</a:t>
            </a:r>
            <a:r>
              <a:rPr lang="en-US" sz="1600" b="1" cap="small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cap="small" dirty="0" err="1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отдел</a:t>
            </a:r>
            <a:endParaRPr lang="ru-RU" i="1" cap="small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Заглавие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928992" cy="850106"/>
          </a:xfrm>
        </p:spPr>
        <p:txBody>
          <a:bodyPr>
            <a:normAutofit/>
          </a:bodyPr>
          <a:lstStyle/>
          <a:p>
            <a:r>
              <a:rPr lang="bg-BG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Международни </a:t>
            </a:r>
            <a:r>
              <a:rPr lang="bg-BG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научни форуми</a:t>
            </a:r>
          </a:p>
        </p:txBody>
      </p:sp>
      <p:pic>
        <p:nvPicPr>
          <p:cNvPr id="8" name="Picture 7" descr="http://www.iae-bg.com/wp-content/uploads/2017/11/IMG_5438-1024x768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4534" y="1772816"/>
            <a:ext cx="3409353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251520" y="4581128"/>
            <a:ext cx="871296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cap="sm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Форумът е организиран от Селскостопанска академия, Институт по аграрна икономика, Център за изследване и анализи в селското стопанство към ИАИ, Българската асоциация на аграрикономистите и Фондация „Америка за България”</a:t>
            </a:r>
          </a:p>
          <a:p>
            <a:pPr algn="ctr"/>
            <a:r>
              <a:rPr lang="ru-RU" cap="sm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Провеждането на конференцията се осъществи с финансовата подкрепа на Фонд «Научни изследвания» към МОН след подадено проектно предложение и спечелено  съфинансиране на форума в размер на 6999 лв.</a:t>
            </a:r>
          </a:p>
        </p:txBody>
      </p:sp>
    </p:spTree>
    <p:extLst>
      <p:ext uri="{BB962C8B-B14F-4D97-AF65-F5344CB8AC3E}">
        <p14:creationId xmlns="" xmlns:p14="http://schemas.microsoft.com/office/powerpoint/2010/main" val="3199776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Съединение с чупка 20"/>
          <p:cNvCxnSpPr/>
          <p:nvPr/>
        </p:nvCxnSpPr>
        <p:spPr>
          <a:xfrm>
            <a:off x="0" y="1340768"/>
            <a:ext cx="9144000" cy="144000"/>
          </a:xfrm>
          <a:prstGeom prst="bentConnector3">
            <a:avLst>
              <a:gd name="adj1" fmla="val 50000"/>
            </a:avLst>
          </a:prstGeom>
          <a:ln w="177800" cap="flat" cmpd="tri">
            <a:gradFill>
              <a:gsLst>
                <a:gs pos="0">
                  <a:schemeClr val="accent6"/>
                </a:gs>
                <a:gs pos="94000">
                  <a:schemeClr val="accent6">
                    <a:lumMod val="75000"/>
                  </a:schemeClr>
                </a:gs>
                <a:gs pos="50000">
                  <a:schemeClr val="bg1"/>
                </a:gs>
                <a:gs pos="100000">
                  <a:schemeClr val="accent6">
                    <a:lumMod val="50000"/>
                  </a:schemeClr>
                </a:gs>
              </a:gsLst>
              <a:lin ang="5400000" scaled="0"/>
            </a:gradFill>
            <a:bevel/>
          </a:ln>
          <a:effectLst>
            <a:glow rad="228600">
              <a:schemeClr val="accent6">
                <a:satMod val="175000"/>
                <a:alpha val="40000"/>
              </a:schemeClr>
            </a:glow>
            <a:softEdge rad="0"/>
          </a:effectLst>
          <a:scene3d>
            <a:camera prst="orthographicFront"/>
            <a:lightRig rig="threePt" dir="t"/>
          </a:scene3d>
          <a:sp3d contourW="12700" prstMaterial="matte">
            <a:bevelB w="139700" prst="cross"/>
            <a:contourClr>
              <a:schemeClr val="accent6">
                <a:lumMod val="75000"/>
              </a:schemeClr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76672"/>
            <a:ext cx="504056" cy="504056"/>
          </a:xfrm>
          <a:prstGeom prst="rect">
            <a:avLst/>
          </a:prstGeom>
          <a:noFill/>
        </p:spPr>
      </p:pic>
      <p:pic>
        <p:nvPicPr>
          <p:cNvPr id="14" name="Picture 2"/>
          <p:cNvPicPr/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476672"/>
            <a:ext cx="396875" cy="508635"/>
          </a:xfrm>
          <a:prstGeom prst="rect">
            <a:avLst/>
          </a:prstGeom>
          <a:noFill/>
        </p:spPr>
      </p:pic>
      <p:sp>
        <p:nvSpPr>
          <p:cNvPr id="10" name="Заглавие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928992" cy="850106"/>
          </a:xfrm>
        </p:spPr>
        <p:txBody>
          <a:bodyPr>
            <a:normAutofit/>
          </a:bodyPr>
          <a:lstStyle/>
          <a:p>
            <a:r>
              <a:rPr lang="bg-BG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Международни </a:t>
            </a:r>
            <a:r>
              <a:rPr lang="bg-BG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научни форуми</a:t>
            </a:r>
          </a:p>
        </p:txBody>
      </p:sp>
      <p:sp>
        <p:nvSpPr>
          <p:cNvPr id="8" name="Rectangle 7"/>
          <p:cNvSpPr/>
          <p:nvPr/>
        </p:nvSpPr>
        <p:spPr>
          <a:xfrm>
            <a:off x="3779912" y="1700808"/>
            <a:ext cx="5364088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400" b="1" cap="small" dirty="0" err="1" smtClean="0">
                <a:latin typeface="Times New Roman" pitchFamily="18" charset="0"/>
                <a:cs typeface="Times New Roman" pitchFamily="18" charset="0"/>
              </a:rPr>
              <a:t>Международна</a:t>
            </a:r>
            <a:r>
              <a:rPr lang="en-US" sz="2400" b="1" cap="smal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cap="small" dirty="0" err="1" smtClean="0">
                <a:latin typeface="Times New Roman" pitchFamily="18" charset="0"/>
                <a:cs typeface="Times New Roman" pitchFamily="18" charset="0"/>
              </a:rPr>
              <a:t>селскостопанска</a:t>
            </a:r>
            <a:r>
              <a:rPr lang="en-US" sz="2400" b="1" cap="smal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cap="small" dirty="0" err="1" smtClean="0">
                <a:latin typeface="Times New Roman" pitchFamily="18" charset="0"/>
                <a:cs typeface="Times New Roman" pitchFamily="18" charset="0"/>
              </a:rPr>
              <a:t>изложба</a:t>
            </a:r>
            <a:r>
              <a:rPr lang="en-US" sz="2400" b="1" cap="small" dirty="0" smtClean="0">
                <a:latin typeface="Times New Roman" pitchFamily="18" charset="0"/>
                <a:cs typeface="Times New Roman" pitchFamily="18" charset="0"/>
              </a:rPr>
              <a:t> АГРА-201</a:t>
            </a:r>
            <a:r>
              <a:rPr lang="bg-BG" sz="2400" b="1" cap="small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sz="2400" b="1" cap="small" dirty="0" err="1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b="1" cap="smal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cap="small" dirty="0" err="1" smtClean="0">
                <a:latin typeface="Times New Roman" pitchFamily="18" charset="0"/>
                <a:cs typeface="Times New Roman" pitchFamily="18" charset="0"/>
              </a:rPr>
              <a:t>гр</a:t>
            </a:r>
            <a:r>
              <a:rPr lang="en-US" sz="2400" b="1" cap="small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b="1" cap="small" dirty="0" err="1" smtClean="0">
                <a:latin typeface="Times New Roman" pitchFamily="18" charset="0"/>
                <a:cs typeface="Times New Roman" pitchFamily="18" charset="0"/>
              </a:rPr>
              <a:t>Пловдив</a:t>
            </a:r>
            <a:endParaRPr lang="en-US" sz="2400" b="1" cap="small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b="1" cap="small" dirty="0" err="1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целият</a:t>
            </a:r>
            <a:r>
              <a:rPr lang="en-US" b="1" cap="small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cap="small" dirty="0" err="1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отдел</a:t>
            </a:r>
            <a:endParaRPr lang="bg-BG" b="1" cap="small" dirty="0" smtClean="0">
              <a:solidFill>
                <a:srgbClr val="FF66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bg-BG" b="1" cap="small" dirty="0" smtClean="0">
              <a:solidFill>
                <a:srgbClr val="FF66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bg-BG" sz="2400" b="1" cap="small" dirty="0" smtClean="0"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en-US" sz="2400" b="1" cap="small" dirty="0" err="1" smtClean="0">
                <a:latin typeface="Times New Roman" pitchFamily="18" charset="0"/>
                <a:cs typeface="Times New Roman" pitchFamily="18" charset="0"/>
              </a:rPr>
              <a:t>орум</a:t>
            </a:r>
            <a:r>
              <a:rPr lang="en-US" sz="2400" b="1" cap="small" dirty="0" smtClean="0">
                <a:latin typeface="Times New Roman" pitchFamily="18" charset="0"/>
                <a:cs typeface="Times New Roman" pitchFamily="18" charset="0"/>
              </a:rPr>
              <a:t> „</a:t>
            </a:r>
            <a:r>
              <a:rPr lang="en-US" sz="2400" b="1" cap="small" dirty="0" err="1" smtClean="0">
                <a:latin typeface="Times New Roman" pitchFamily="18" charset="0"/>
                <a:cs typeface="Times New Roman" pitchFamily="18" charset="0"/>
              </a:rPr>
              <a:t>Отвори</a:t>
            </a:r>
            <a:r>
              <a:rPr lang="en-US" sz="2400" b="1" cap="smal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cap="small" dirty="0" err="1" smtClean="0">
                <a:latin typeface="Times New Roman" pitchFamily="18" charset="0"/>
                <a:cs typeface="Times New Roman" pitchFamily="18" charset="0"/>
              </a:rPr>
              <a:t>очи</a:t>
            </a:r>
            <a:r>
              <a:rPr lang="en-US" sz="2400" b="1" cap="smal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cap="small" dirty="0" err="1" smtClean="0">
                <a:latin typeface="Times New Roman" pitchFamily="18" charset="0"/>
                <a:cs typeface="Times New Roman" pitchFamily="18" charset="0"/>
              </a:rPr>
              <a:t>за</a:t>
            </a:r>
            <a:r>
              <a:rPr lang="en-US" sz="2400" b="1" cap="smal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cap="small" dirty="0" err="1" smtClean="0">
                <a:latin typeface="Times New Roman" pitchFamily="18" charset="0"/>
                <a:cs typeface="Times New Roman" pitchFamily="18" charset="0"/>
              </a:rPr>
              <a:t>кръгова</a:t>
            </a:r>
            <a:r>
              <a:rPr lang="en-US" sz="2400" b="1" cap="smal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cap="small" dirty="0" err="1" smtClean="0">
                <a:latin typeface="Times New Roman" pitchFamily="18" charset="0"/>
                <a:cs typeface="Times New Roman" pitchFamily="18" charset="0"/>
              </a:rPr>
              <a:t>икономика</a:t>
            </a:r>
            <a:r>
              <a:rPr lang="en-US" sz="2400" b="1" cap="small" dirty="0" smtClean="0">
                <a:latin typeface="Times New Roman" pitchFamily="18" charset="0"/>
                <a:cs typeface="Times New Roman" pitchFamily="18" charset="0"/>
              </a:rPr>
              <a:t>!“ </a:t>
            </a:r>
            <a:endParaRPr lang="bg-BG" sz="2400" b="1" cap="small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bg-BG" cap="small" dirty="0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en-US" cap="small" dirty="0" err="1" smtClean="0">
                <a:latin typeface="Times New Roman" pitchFamily="18" charset="0"/>
                <a:cs typeface="Times New Roman" pitchFamily="18" charset="0"/>
              </a:rPr>
              <a:t>огледът</a:t>
            </a:r>
            <a:r>
              <a:rPr lang="en-US" cap="smal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cap="small" dirty="0" err="1" smtClean="0"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en-US" cap="smal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cap="small" dirty="0" err="1" smtClean="0">
                <a:latin typeface="Times New Roman" pitchFamily="18" charset="0"/>
                <a:cs typeface="Times New Roman" pitchFamily="18" charset="0"/>
              </a:rPr>
              <a:t>сектор</a:t>
            </a:r>
            <a:r>
              <a:rPr lang="en-US" cap="small" dirty="0" smtClean="0">
                <a:latin typeface="Times New Roman" pitchFamily="18" charset="0"/>
                <a:cs typeface="Times New Roman" pitchFamily="18" charset="0"/>
              </a:rPr>
              <a:t> „</a:t>
            </a:r>
            <a:r>
              <a:rPr lang="en-US" cap="small" dirty="0" err="1" smtClean="0">
                <a:latin typeface="Times New Roman" pitchFamily="18" charset="0"/>
                <a:cs typeface="Times New Roman" pitchFamily="18" charset="0"/>
              </a:rPr>
              <a:t>Земеделие</a:t>
            </a:r>
            <a:r>
              <a:rPr lang="en-US" cap="small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cap="small" dirty="0" err="1" smtClean="0">
                <a:latin typeface="Times New Roman" pitchFamily="18" charset="0"/>
                <a:cs typeface="Times New Roman" pitchFamily="18" charset="0"/>
              </a:rPr>
              <a:t>храни</a:t>
            </a:r>
            <a:r>
              <a:rPr lang="en-US" cap="small" dirty="0" smtClean="0">
                <a:latin typeface="Times New Roman" pitchFamily="18" charset="0"/>
                <a:cs typeface="Times New Roman" pitchFamily="18" charset="0"/>
              </a:rPr>
              <a:t>“ </a:t>
            </a:r>
            <a:r>
              <a:rPr lang="bg-BG" cap="small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cap="small" dirty="0" smtClean="0">
                <a:latin typeface="Times New Roman" pitchFamily="18" charset="0"/>
                <a:cs typeface="Times New Roman" pitchFamily="18" charset="0"/>
              </a:rPr>
              <a:t>24 </a:t>
            </a:r>
            <a:r>
              <a:rPr lang="en-US" cap="small" dirty="0" err="1" smtClean="0">
                <a:latin typeface="Times New Roman" pitchFamily="18" charset="0"/>
                <a:cs typeface="Times New Roman" pitchFamily="18" charset="0"/>
              </a:rPr>
              <a:t>ноември</a:t>
            </a:r>
            <a:r>
              <a:rPr lang="en-US" cap="small" dirty="0" smtClean="0">
                <a:latin typeface="Times New Roman" pitchFamily="18" charset="0"/>
                <a:cs typeface="Times New Roman" pitchFamily="18" charset="0"/>
              </a:rPr>
              <a:t> 2017</a:t>
            </a:r>
            <a:r>
              <a:rPr lang="bg-BG" cap="small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cap="smal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cap="small" dirty="0" err="1" smtClean="0">
                <a:latin typeface="Times New Roman" pitchFamily="18" charset="0"/>
                <a:cs typeface="Times New Roman" pitchFamily="18" charset="0"/>
              </a:rPr>
              <a:t>Биологически</a:t>
            </a:r>
            <a:r>
              <a:rPr lang="en-US" cap="smal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cap="small" dirty="0" err="1" smtClean="0">
                <a:latin typeface="Times New Roman" pitchFamily="18" charset="0"/>
                <a:cs typeface="Times New Roman" pitchFamily="18" charset="0"/>
              </a:rPr>
              <a:t>факултет</a:t>
            </a:r>
            <a:r>
              <a:rPr lang="en-US" cap="small" dirty="0" smtClean="0">
                <a:latin typeface="Times New Roman" pitchFamily="18" charset="0"/>
                <a:cs typeface="Times New Roman" pitchFamily="18" charset="0"/>
              </a:rPr>
              <a:t>, СУ „</a:t>
            </a:r>
            <a:r>
              <a:rPr lang="en-US" cap="small" dirty="0" err="1" smtClean="0">
                <a:latin typeface="Times New Roman" pitchFamily="18" charset="0"/>
                <a:cs typeface="Times New Roman" pitchFamily="18" charset="0"/>
              </a:rPr>
              <a:t>Св</a:t>
            </a:r>
            <a:r>
              <a:rPr lang="en-US" cap="small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cap="small" dirty="0" err="1" smtClean="0">
                <a:latin typeface="Times New Roman" pitchFamily="18" charset="0"/>
                <a:cs typeface="Times New Roman" pitchFamily="18" charset="0"/>
              </a:rPr>
              <a:t>Климент</a:t>
            </a:r>
            <a:r>
              <a:rPr lang="en-US" cap="smal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cap="small" dirty="0" err="1" smtClean="0">
                <a:latin typeface="Times New Roman" pitchFamily="18" charset="0"/>
                <a:cs typeface="Times New Roman" pitchFamily="18" charset="0"/>
              </a:rPr>
              <a:t>Охридски</a:t>
            </a:r>
            <a:r>
              <a:rPr lang="en-US" cap="small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bg-BG" cap="small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cap="small" dirty="0" err="1" smtClean="0">
                <a:latin typeface="Times New Roman" pitchFamily="18" charset="0"/>
                <a:cs typeface="Times New Roman" pitchFamily="18" charset="0"/>
              </a:rPr>
              <a:t>Посолството</a:t>
            </a:r>
            <a:r>
              <a:rPr lang="en-US" cap="smal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cap="small" dirty="0" err="1" smtClean="0"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en-US" cap="smal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cap="small" dirty="0" err="1" smtClean="0">
                <a:latin typeface="Times New Roman" pitchFamily="18" charset="0"/>
                <a:cs typeface="Times New Roman" pitchFamily="18" charset="0"/>
              </a:rPr>
              <a:t>Нидерландия</a:t>
            </a:r>
            <a:r>
              <a:rPr lang="en-US" cap="small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en-US" cap="small" dirty="0" err="1" smtClean="0">
                <a:latin typeface="Times New Roman" pitchFamily="18" charset="0"/>
                <a:cs typeface="Times New Roman" pitchFamily="18" charset="0"/>
              </a:rPr>
              <a:t>България</a:t>
            </a:r>
            <a:r>
              <a:rPr lang="en-US" cap="small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bg-BG" b="1" cap="small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ст. експ. Антон Митов </a:t>
            </a:r>
          </a:p>
          <a:p>
            <a:pPr algn="ctr"/>
            <a:endParaRPr lang="bg-BG" sz="1400" b="1" cap="small" dirty="0" smtClean="0">
              <a:solidFill>
                <a:srgbClr val="FF66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en-US" sz="2400" b="1" cap="small" dirty="0" smtClean="0">
                <a:latin typeface="Times New Roman" pitchFamily="18" charset="0"/>
                <a:cs typeface="Times New Roman" pitchFamily="18" charset="0"/>
              </a:rPr>
              <a:t>„ФИНАНСИРАНЕ НА БИЗНЕСА”</a:t>
            </a:r>
            <a:endParaRPr lang="bg-BG" sz="2400" b="1" cap="small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i="1" cap="small" dirty="0" smtClean="0">
                <a:latin typeface="Times New Roman" pitchFamily="18" charset="0"/>
                <a:cs typeface="Times New Roman" pitchFamily="18" charset="0"/>
              </a:rPr>
              <a:t>17 </a:t>
            </a:r>
            <a:r>
              <a:rPr lang="en-US" i="1" cap="small" dirty="0" err="1" smtClean="0">
                <a:latin typeface="Times New Roman" pitchFamily="18" charset="0"/>
                <a:cs typeface="Times New Roman" pitchFamily="18" charset="0"/>
              </a:rPr>
              <a:t>май</a:t>
            </a:r>
            <a:r>
              <a:rPr lang="en-US" i="1" cap="small" dirty="0" smtClean="0">
                <a:latin typeface="Times New Roman" pitchFamily="18" charset="0"/>
                <a:cs typeface="Times New Roman" pitchFamily="18" charset="0"/>
              </a:rPr>
              <a:t> 2017 г.</a:t>
            </a:r>
            <a:r>
              <a:rPr lang="bg-BG" i="1" cap="small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i="1" cap="smal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cap="small" dirty="0" err="1" smtClean="0">
                <a:latin typeface="Times New Roman" pitchFamily="18" charset="0"/>
                <a:cs typeface="Times New Roman" pitchFamily="18" charset="0"/>
              </a:rPr>
              <a:t>хотел</a:t>
            </a:r>
            <a:r>
              <a:rPr lang="en-US" i="1" cap="smal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cap="small" dirty="0" err="1" smtClean="0">
                <a:latin typeface="Times New Roman" pitchFamily="18" charset="0"/>
                <a:cs typeface="Times New Roman" pitchFamily="18" charset="0"/>
              </a:rPr>
              <a:t>Novotel</a:t>
            </a:r>
            <a:r>
              <a:rPr lang="bg-BG" i="1" cap="small" dirty="0" smtClean="0">
                <a:latin typeface="Times New Roman" pitchFamily="18" charset="0"/>
                <a:cs typeface="Times New Roman" pitchFamily="18" charset="0"/>
              </a:rPr>
              <a:t>, София</a:t>
            </a:r>
            <a:endParaRPr lang="bg-BG" cap="small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bg-BG" b="1" cap="small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ст. експ. </a:t>
            </a:r>
            <a:r>
              <a:rPr lang="en-US" b="1" cap="small" dirty="0" err="1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Елизабет</a:t>
            </a:r>
            <a:r>
              <a:rPr lang="en-US" b="1" cap="small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cap="small" dirty="0" err="1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Иванова</a:t>
            </a:r>
            <a:r>
              <a:rPr lang="en-US" b="1" cap="small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cap="small" dirty="0" err="1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нач</a:t>
            </a:r>
            <a:r>
              <a:rPr lang="en-US" b="1" cap="small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bg-BG" b="1" cap="small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en-US" b="1" cap="small" dirty="0" err="1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тдел</a:t>
            </a:r>
            <a:endParaRPr lang="bg-BG" b="1" cap="small" dirty="0" smtClean="0">
              <a:solidFill>
                <a:srgbClr val="FF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Снимка на Финансова интелигентност / Financial Intelligence.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1844824"/>
            <a:ext cx="3456383" cy="460851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199776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лавие 1"/>
          <p:cNvSpPr txBox="1">
            <a:spLocks/>
          </p:cNvSpPr>
          <p:nvPr/>
        </p:nvSpPr>
        <p:spPr>
          <a:xfrm>
            <a:off x="107504" y="274638"/>
            <a:ext cx="8928992" cy="85010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MS Mincho"/>
                <a:cs typeface="+mj-cs"/>
              </a:rPr>
              <a:t>Национални научни форуми</a:t>
            </a:r>
            <a:endParaRPr kumimoji="0" lang="bg-BG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pic>
        <p:nvPicPr>
          <p:cNvPr id="4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508" y="400084"/>
            <a:ext cx="504056" cy="504056"/>
          </a:xfrm>
          <a:prstGeom prst="rect">
            <a:avLst/>
          </a:prstGeom>
          <a:noFill/>
        </p:spPr>
      </p:pic>
      <p:pic>
        <p:nvPicPr>
          <p:cNvPr id="5" name="Picture 2"/>
          <p:cNvPicPr/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9731" y="400084"/>
            <a:ext cx="396875" cy="508635"/>
          </a:xfrm>
          <a:prstGeom prst="rect">
            <a:avLst/>
          </a:prstGeom>
          <a:noFill/>
        </p:spPr>
      </p:pic>
      <p:cxnSp>
        <p:nvCxnSpPr>
          <p:cNvPr id="6" name="Съединение с чупка 20"/>
          <p:cNvCxnSpPr/>
          <p:nvPr/>
        </p:nvCxnSpPr>
        <p:spPr>
          <a:xfrm>
            <a:off x="0" y="1340768"/>
            <a:ext cx="9144000" cy="144000"/>
          </a:xfrm>
          <a:prstGeom prst="bentConnector3">
            <a:avLst>
              <a:gd name="adj1" fmla="val 50000"/>
            </a:avLst>
          </a:prstGeom>
          <a:ln w="177800" cap="flat" cmpd="tri">
            <a:gradFill>
              <a:gsLst>
                <a:gs pos="0">
                  <a:schemeClr val="accent6"/>
                </a:gs>
                <a:gs pos="94000">
                  <a:schemeClr val="accent6">
                    <a:lumMod val="75000"/>
                  </a:schemeClr>
                </a:gs>
                <a:gs pos="50000">
                  <a:schemeClr val="bg1"/>
                </a:gs>
                <a:gs pos="100000">
                  <a:schemeClr val="accent6">
                    <a:lumMod val="50000"/>
                  </a:schemeClr>
                </a:gs>
              </a:gsLst>
              <a:lin ang="5400000" scaled="0"/>
            </a:gradFill>
            <a:bevel/>
          </a:ln>
          <a:effectLst>
            <a:glow rad="228600">
              <a:schemeClr val="accent6">
                <a:satMod val="175000"/>
                <a:alpha val="40000"/>
              </a:schemeClr>
            </a:glow>
            <a:softEdge rad="0"/>
          </a:effectLst>
          <a:scene3d>
            <a:camera prst="orthographicFront"/>
            <a:lightRig rig="threePt" dir="t"/>
          </a:scene3d>
          <a:sp3d contourW="12700" prstMaterial="matte">
            <a:bevelB w="139700" prst="cross"/>
            <a:contourClr>
              <a:schemeClr val="accent6">
                <a:lumMod val="75000"/>
              </a:schemeClr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3995936" y="1772816"/>
            <a:ext cx="4896544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endParaRPr lang="bg-BG" sz="2000" b="1" cap="small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en-US" sz="2000" b="1" cap="small" dirty="0" err="1" smtClean="0">
                <a:latin typeface="Times New Roman" pitchFamily="18" charset="0"/>
                <a:cs typeface="Times New Roman" pitchFamily="18" charset="0"/>
              </a:rPr>
              <a:t>Ден</a:t>
            </a:r>
            <a:r>
              <a:rPr lang="en-US" sz="2000" b="1" cap="smal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cap="small" dirty="0" err="1" smtClean="0"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en-US" sz="2000" b="1" cap="smal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cap="small" dirty="0" err="1" smtClean="0">
                <a:latin typeface="Times New Roman" pitchFamily="18" charset="0"/>
                <a:cs typeface="Times New Roman" pitchFamily="18" charset="0"/>
              </a:rPr>
              <a:t>отворените</a:t>
            </a:r>
            <a:r>
              <a:rPr lang="en-US" sz="2000" b="1" cap="smal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cap="small" dirty="0" err="1" smtClean="0">
                <a:latin typeface="Times New Roman" pitchFamily="18" charset="0"/>
                <a:cs typeface="Times New Roman" pitchFamily="18" charset="0"/>
              </a:rPr>
              <a:t>врати</a:t>
            </a:r>
            <a:r>
              <a:rPr lang="en-US" sz="2000" b="1" cap="small" dirty="0" smtClean="0">
                <a:latin typeface="Times New Roman" pitchFamily="18" charset="0"/>
                <a:cs typeface="Times New Roman" pitchFamily="18" charset="0"/>
              </a:rPr>
              <a:t> в ИАИ </a:t>
            </a:r>
            <a:endParaRPr lang="bg-BG" sz="2000" b="1" cap="small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en-US" sz="2000" cap="small" dirty="0" smtClean="0">
                <a:latin typeface="Times New Roman" pitchFamily="18" charset="0"/>
                <a:cs typeface="Times New Roman" pitchFamily="18" charset="0"/>
              </a:rPr>
              <a:t>„АГРАРНАТА НАУКА В ПОДКРЕПА НА ЗЕМЕДЕЛИЕТО”</a:t>
            </a:r>
            <a:endParaRPr lang="bg-BG" sz="2000" cap="small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bg-BG" sz="1600" i="1" cap="small" dirty="0" smtClean="0">
                <a:latin typeface="Times New Roman" pitchFamily="18" charset="0"/>
                <a:cs typeface="Times New Roman" pitchFamily="18" charset="0"/>
              </a:rPr>
              <a:t>16</a:t>
            </a:r>
            <a:r>
              <a:rPr lang="en-US" sz="1600" i="1" cap="smal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i="1" cap="small" dirty="0" err="1" smtClean="0">
                <a:latin typeface="Times New Roman" pitchFamily="18" charset="0"/>
                <a:cs typeface="Times New Roman" pitchFamily="18" charset="0"/>
              </a:rPr>
              <a:t>май</a:t>
            </a:r>
            <a:r>
              <a:rPr lang="en-US" sz="1600" i="1" cap="small" dirty="0" smtClean="0">
                <a:latin typeface="Times New Roman" pitchFamily="18" charset="0"/>
                <a:cs typeface="Times New Roman" pitchFamily="18" charset="0"/>
              </a:rPr>
              <a:t> 201</a:t>
            </a:r>
            <a:r>
              <a:rPr lang="bg-BG" sz="1600" i="1" cap="small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sz="1600" i="1" cap="small" dirty="0" smtClean="0">
                <a:latin typeface="Times New Roman" pitchFamily="18" charset="0"/>
                <a:cs typeface="Times New Roman" pitchFamily="18" charset="0"/>
              </a:rPr>
              <a:t> г., </a:t>
            </a:r>
            <a:r>
              <a:rPr lang="en-US" sz="1600" i="1" cap="small" dirty="0" err="1" smtClean="0">
                <a:latin typeface="Times New Roman" pitchFamily="18" charset="0"/>
                <a:cs typeface="Times New Roman" pitchFamily="18" charset="0"/>
              </a:rPr>
              <a:t>гр</a:t>
            </a:r>
            <a:r>
              <a:rPr lang="en-US" sz="1600" i="1" cap="small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600" i="1" cap="small" dirty="0" err="1" smtClean="0">
                <a:latin typeface="Times New Roman" pitchFamily="18" charset="0"/>
                <a:cs typeface="Times New Roman" pitchFamily="18" charset="0"/>
              </a:rPr>
              <a:t>София</a:t>
            </a:r>
            <a:r>
              <a:rPr lang="en-US" sz="1600" i="1" cap="small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1600" cap="small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bg-BG" sz="1600" b="1" cap="small" dirty="0" smtClean="0">
              <a:solidFill>
                <a:srgbClr val="FF66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en-US" sz="1600" b="1" cap="small" dirty="0" err="1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целият</a:t>
            </a:r>
            <a:r>
              <a:rPr lang="en-US" sz="1600" b="1" cap="small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cap="small" dirty="0" err="1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отдел</a:t>
            </a:r>
            <a:endParaRPr lang="bg-BG" sz="1600" b="1" cap="small" dirty="0" smtClean="0">
              <a:solidFill>
                <a:srgbClr val="FF66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bg-BG" sz="2000" b="1" cap="small" dirty="0" smtClean="0">
              <a:solidFill>
                <a:srgbClr val="FF66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en-US" sz="2000" b="1" cap="small" dirty="0" err="1" smtClean="0">
                <a:latin typeface="Times New Roman" pitchFamily="18" charset="0"/>
                <a:cs typeface="Times New Roman" pitchFamily="18" charset="0"/>
              </a:rPr>
              <a:t>Празник</a:t>
            </a:r>
            <a:r>
              <a:rPr lang="en-US" sz="2000" b="1" cap="smal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cap="small" dirty="0" err="1" smtClean="0"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en-US" sz="2000" b="1" cap="smal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cap="small" dirty="0" err="1" smtClean="0">
                <a:latin typeface="Times New Roman" pitchFamily="18" charset="0"/>
                <a:cs typeface="Times New Roman" pitchFamily="18" charset="0"/>
              </a:rPr>
              <a:t>земеделската</a:t>
            </a:r>
            <a:r>
              <a:rPr lang="en-US" sz="2000" b="1" cap="smal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cap="small" dirty="0" err="1" smtClean="0">
                <a:latin typeface="Times New Roman" pitchFamily="18" charset="0"/>
                <a:cs typeface="Times New Roman" pitchFamily="18" charset="0"/>
              </a:rPr>
              <a:t>наука</a:t>
            </a:r>
            <a:r>
              <a:rPr lang="en-US" sz="2000" b="1" cap="small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bg-BG" sz="2000" b="1" cap="small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bg-BG" sz="2000" cap="small" dirty="0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en-US" sz="2000" cap="small" dirty="0" err="1" smtClean="0">
                <a:latin typeface="Times New Roman" pitchFamily="18" charset="0"/>
                <a:cs typeface="Times New Roman" pitchFamily="18" charset="0"/>
              </a:rPr>
              <a:t>рофесионален</a:t>
            </a:r>
            <a:r>
              <a:rPr lang="en-US" sz="2000" cap="smal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cap="small" dirty="0" err="1" smtClean="0">
                <a:latin typeface="Times New Roman" pitchFamily="18" charset="0"/>
                <a:cs typeface="Times New Roman" pitchFamily="18" charset="0"/>
              </a:rPr>
              <a:t>празник</a:t>
            </a:r>
            <a:r>
              <a:rPr lang="en-US" sz="2000" cap="smal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cap="small" dirty="0" err="1" smtClean="0"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en-US" sz="2000" cap="smal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cap="small" dirty="0" err="1" smtClean="0">
                <a:latin typeface="Times New Roman" pitchFamily="18" charset="0"/>
                <a:cs typeface="Times New Roman" pitchFamily="18" charset="0"/>
              </a:rPr>
              <a:t>работе</a:t>
            </a:r>
            <a:r>
              <a:rPr lang="bg-BG" sz="2000" cap="small" dirty="0" smtClean="0">
                <a:latin typeface="Times New Roman" pitchFamily="18" charset="0"/>
                <a:cs typeface="Times New Roman" pitchFamily="18" charset="0"/>
              </a:rPr>
              <a:t>щ</a:t>
            </a:r>
            <a:r>
              <a:rPr lang="en-US" sz="2000" cap="small" dirty="0" err="1" smtClean="0">
                <a:latin typeface="Times New Roman" pitchFamily="18" charset="0"/>
                <a:cs typeface="Times New Roman" pitchFamily="18" charset="0"/>
              </a:rPr>
              <a:t>ите</a:t>
            </a:r>
            <a:r>
              <a:rPr lang="en-US" sz="2000" cap="small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en-US" sz="2000" cap="small" dirty="0" err="1" smtClean="0">
                <a:latin typeface="Times New Roman" pitchFamily="18" charset="0"/>
                <a:cs typeface="Times New Roman" pitchFamily="18" charset="0"/>
              </a:rPr>
              <a:t>областта</a:t>
            </a:r>
            <a:r>
              <a:rPr lang="en-US" sz="2000" cap="smal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cap="small" dirty="0" err="1" smtClean="0"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bg-BG" sz="2000" cap="smal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cap="small" dirty="0" err="1" smtClean="0">
                <a:latin typeface="Times New Roman" pitchFamily="18" charset="0"/>
                <a:cs typeface="Times New Roman" pitchFamily="18" charset="0"/>
              </a:rPr>
              <a:t>земеделската</a:t>
            </a:r>
            <a:r>
              <a:rPr lang="en-US" sz="2000" cap="smal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cap="small" dirty="0" err="1" smtClean="0">
                <a:latin typeface="Times New Roman" pitchFamily="18" charset="0"/>
                <a:cs typeface="Times New Roman" pitchFamily="18" charset="0"/>
              </a:rPr>
              <a:t>наука</a:t>
            </a:r>
            <a:endParaRPr lang="bg-BG" sz="2000" cap="small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en-US" sz="1600" i="1" cap="small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bg-BG" sz="1600" i="1" cap="small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1600" i="1" cap="smal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i="1" cap="small" dirty="0" err="1" smtClean="0">
                <a:latin typeface="Times New Roman" pitchFamily="18" charset="0"/>
                <a:cs typeface="Times New Roman" pitchFamily="18" charset="0"/>
              </a:rPr>
              <a:t>Октомври</a:t>
            </a:r>
            <a:r>
              <a:rPr lang="en-US" sz="1600" i="1" cap="small" dirty="0" smtClean="0">
                <a:latin typeface="Times New Roman" pitchFamily="18" charset="0"/>
                <a:cs typeface="Times New Roman" pitchFamily="18" charset="0"/>
              </a:rPr>
              <a:t> 201</a:t>
            </a:r>
            <a:r>
              <a:rPr lang="bg-BG" sz="1600" i="1" cap="small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sz="1600" i="1" cap="small" dirty="0" smtClean="0">
                <a:latin typeface="Times New Roman" pitchFamily="18" charset="0"/>
                <a:cs typeface="Times New Roman" pitchFamily="18" charset="0"/>
              </a:rPr>
              <a:t> г., </a:t>
            </a:r>
            <a:r>
              <a:rPr lang="en-US" sz="1600" i="1" cap="small" dirty="0" err="1" smtClean="0">
                <a:latin typeface="Times New Roman" pitchFamily="18" charset="0"/>
                <a:cs typeface="Times New Roman" pitchFamily="18" charset="0"/>
              </a:rPr>
              <a:t>Селскостопанска</a:t>
            </a:r>
            <a:r>
              <a:rPr lang="en-US" sz="1600" i="1" cap="smal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i="1" cap="small" dirty="0" err="1" smtClean="0">
                <a:latin typeface="Times New Roman" pitchFamily="18" charset="0"/>
                <a:cs typeface="Times New Roman" pitchFamily="18" charset="0"/>
              </a:rPr>
              <a:t>академия</a:t>
            </a:r>
            <a:endParaRPr lang="en-US" sz="1600" cap="small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bg-BG" sz="1600" b="1" cap="small" dirty="0" smtClean="0">
              <a:solidFill>
                <a:srgbClr val="FF66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bg-BG" sz="1600" b="1" cap="small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ст</a:t>
            </a:r>
            <a:r>
              <a:rPr lang="en-US" sz="1600" b="1" cap="small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600" b="1" cap="small" dirty="0" err="1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експ</a:t>
            </a:r>
            <a:r>
              <a:rPr lang="en-US" sz="1600" b="1" cap="small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bg-BG" sz="1600" b="1" cap="small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Елизабет Иванова</a:t>
            </a:r>
            <a:r>
              <a:rPr lang="en-US" sz="1600" b="1" cap="small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1600" b="1" cap="small" dirty="0" err="1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нач.отдел</a:t>
            </a:r>
            <a:endParaRPr lang="en-US" sz="1600" b="1" cap="small" dirty="0" smtClean="0">
              <a:solidFill>
                <a:srgbClr val="FF66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bg-BG" sz="1600" b="1" cap="small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ст. спец. Славка Андреева</a:t>
            </a:r>
            <a:endParaRPr lang="en-US" sz="2400" cap="small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7" descr="C:\Users\Bety-iai\Pictures\Camera Roll\IMG_20171025_115414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1628800"/>
            <a:ext cx="3491880" cy="50390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Съединение с чупка 20"/>
          <p:cNvCxnSpPr/>
          <p:nvPr/>
        </p:nvCxnSpPr>
        <p:spPr>
          <a:xfrm>
            <a:off x="0" y="1340768"/>
            <a:ext cx="9144000" cy="144000"/>
          </a:xfrm>
          <a:prstGeom prst="bentConnector3">
            <a:avLst>
              <a:gd name="adj1" fmla="val 50000"/>
            </a:avLst>
          </a:prstGeom>
          <a:ln w="177800" cap="flat" cmpd="tri">
            <a:gradFill>
              <a:gsLst>
                <a:gs pos="0">
                  <a:schemeClr val="accent6"/>
                </a:gs>
                <a:gs pos="94000">
                  <a:schemeClr val="accent6">
                    <a:lumMod val="75000"/>
                  </a:schemeClr>
                </a:gs>
                <a:gs pos="50000">
                  <a:schemeClr val="bg1"/>
                </a:gs>
                <a:gs pos="100000">
                  <a:schemeClr val="accent6">
                    <a:lumMod val="50000"/>
                  </a:schemeClr>
                </a:gs>
              </a:gsLst>
              <a:lin ang="5400000" scaled="0"/>
            </a:gradFill>
            <a:bevel/>
          </a:ln>
          <a:effectLst>
            <a:glow rad="228600">
              <a:schemeClr val="accent6">
                <a:satMod val="175000"/>
                <a:alpha val="40000"/>
              </a:schemeClr>
            </a:glow>
            <a:softEdge rad="0"/>
          </a:effectLst>
          <a:scene3d>
            <a:camera prst="orthographicFront"/>
            <a:lightRig rig="threePt" dir="t"/>
          </a:scene3d>
          <a:sp3d contourW="12700" prstMaterial="matte">
            <a:bevelB w="139700" prst="cross"/>
            <a:contourClr>
              <a:schemeClr val="accent6">
                <a:lumMod val="75000"/>
              </a:schemeClr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76672"/>
            <a:ext cx="504056" cy="504056"/>
          </a:xfrm>
          <a:prstGeom prst="rect">
            <a:avLst/>
          </a:prstGeom>
          <a:noFill/>
        </p:spPr>
      </p:pic>
      <p:pic>
        <p:nvPicPr>
          <p:cNvPr id="14" name="Picture 2"/>
          <p:cNvPicPr/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476672"/>
            <a:ext cx="396875" cy="508635"/>
          </a:xfrm>
          <a:prstGeom prst="rect">
            <a:avLst/>
          </a:prstGeom>
          <a:noFill/>
        </p:spPr>
      </p:pic>
      <p:sp>
        <p:nvSpPr>
          <p:cNvPr id="10" name="Заглавие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928992" cy="850106"/>
          </a:xfrm>
        </p:spPr>
        <p:txBody>
          <a:bodyPr>
            <a:normAutofit/>
          </a:bodyPr>
          <a:lstStyle/>
          <a:p>
            <a:r>
              <a:rPr lang="bg-BG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Други дейности</a:t>
            </a:r>
            <a:endParaRPr lang="bg-BG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55576" y="1844824"/>
            <a:ext cx="7704856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endParaRPr lang="bg-BG" sz="2000" b="1" cap="small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bg-BG" sz="2000" b="1" cap="small" dirty="0" smtClean="0">
                <a:latin typeface="Times New Roman" pitchFamily="18" charset="0"/>
                <a:cs typeface="Times New Roman" pitchFamily="18" charset="0"/>
              </a:rPr>
              <a:t>Програма „Еразъм +” (целогодишно)</a:t>
            </a:r>
          </a:p>
          <a:p>
            <a:pPr algn="ctr"/>
            <a:r>
              <a:rPr lang="bg-BG" sz="2000" b="1" cap="small" dirty="0" smtClean="0">
                <a:latin typeface="Times New Roman" pitchFamily="18" charset="0"/>
                <a:cs typeface="Times New Roman" pitchFamily="18" charset="0"/>
              </a:rPr>
              <a:t>координатор на ИАИ</a:t>
            </a:r>
          </a:p>
          <a:p>
            <a:pPr algn="ctr"/>
            <a:r>
              <a:rPr lang="bg-BG" sz="2000" b="1" cap="small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ст. експ. Марина Лазарова</a:t>
            </a:r>
            <a:r>
              <a:rPr lang="en-US" sz="2000" b="1" cap="small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2000" b="1" cap="small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n-US" sz="2000" b="1" cap="small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2000" b="1" cap="small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Муслах</a:t>
            </a:r>
          </a:p>
          <a:p>
            <a:pPr algn="ctr"/>
            <a:endParaRPr lang="bg-BG" sz="2000" b="1" cap="small" dirty="0" smtClean="0">
              <a:solidFill>
                <a:srgbClr val="FF66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bg-BG" sz="2000" b="1" cap="small" dirty="0" smtClean="0">
              <a:solidFill>
                <a:srgbClr val="FF66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en-US" sz="2000" b="1" cap="small" dirty="0" err="1" smtClean="0">
                <a:latin typeface="Times New Roman" pitchFamily="18" charset="0"/>
                <a:cs typeface="Times New Roman" pitchFamily="18" charset="0"/>
              </a:rPr>
              <a:t>Предоставяне</a:t>
            </a:r>
            <a:r>
              <a:rPr lang="en-US" sz="2000" b="1" cap="smal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cap="small" dirty="0" err="1" smtClean="0"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en-US" sz="2000" b="1" cap="smal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cap="small" dirty="0" err="1" smtClean="0">
                <a:latin typeface="Times New Roman" pitchFamily="18" charset="0"/>
                <a:cs typeface="Times New Roman" pitchFamily="18" charset="0"/>
              </a:rPr>
              <a:t>информация</a:t>
            </a:r>
            <a:r>
              <a:rPr lang="en-US" sz="2000" b="1" cap="smal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cap="small" dirty="0" err="1" smtClean="0"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en-US" sz="2000" b="1" cap="smal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cap="small" dirty="0" err="1" smtClean="0">
                <a:latin typeface="Times New Roman" pitchFamily="18" charset="0"/>
                <a:cs typeface="Times New Roman" pitchFamily="18" charset="0"/>
              </a:rPr>
              <a:t>учените</a:t>
            </a:r>
            <a:r>
              <a:rPr lang="en-US" sz="2000" cap="smal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cap="small" dirty="0" err="1" smtClean="0">
                <a:latin typeface="Times New Roman" pitchFamily="18" charset="0"/>
                <a:cs typeface="Times New Roman" pitchFamily="18" charset="0"/>
              </a:rPr>
              <a:t>за</a:t>
            </a:r>
            <a:r>
              <a:rPr lang="en-US" sz="2000" cap="smal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cap="small" dirty="0" err="1" smtClean="0">
                <a:latin typeface="Times New Roman" pitchFamily="18" charset="0"/>
                <a:cs typeface="Times New Roman" pitchFamily="18" charset="0"/>
              </a:rPr>
              <a:t>открити</a:t>
            </a:r>
            <a:r>
              <a:rPr lang="en-US" sz="2000" cap="smal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cap="small" dirty="0" err="1" smtClean="0">
                <a:latin typeface="Times New Roman" pitchFamily="18" charset="0"/>
                <a:cs typeface="Times New Roman" pitchFamily="18" charset="0"/>
              </a:rPr>
              <a:t>процедури</a:t>
            </a:r>
            <a:r>
              <a:rPr lang="en-US" sz="2000" cap="smal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cap="small" dirty="0" err="1" smtClean="0">
                <a:latin typeface="Times New Roman" pitchFamily="18" charset="0"/>
                <a:cs typeface="Times New Roman" pitchFamily="18" charset="0"/>
              </a:rPr>
              <a:t>за</a:t>
            </a:r>
            <a:r>
              <a:rPr lang="en-US" sz="2000" cap="smal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cap="small" dirty="0" err="1" smtClean="0">
                <a:latin typeface="Times New Roman" pitchFamily="18" charset="0"/>
                <a:cs typeface="Times New Roman" pitchFamily="18" charset="0"/>
              </a:rPr>
              <a:t>конкурси</a:t>
            </a:r>
            <a:r>
              <a:rPr lang="en-US" sz="2000" cap="small" dirty="0" smtClean="0">
                <a:latin typeface="Times New Roman" pitchFamily="18" charset="0"/>
                <a:cs typeface="Times New Roman" pitchFamily="18" charset="0"/>
              </a:rPr>
              <a:t> – ОП РЧР, ФНИ, ОП „</a:t>
            </a:r>
            <a:r>
              <a:rPr lang="en-US" sz="2000" cap="small" dirty="0" err="1" smtClean="0">
                <a:latin typeface="Times New Roman" pitchFamily="18" charset="0"/>
                <a:cs typeface="Times New Roman" pitchFamily="18" charset="0"/>
              </a:rPr>
              <a:t>Иновации</a:t>
            </a:r>
            <a:r>
              <a:rPr lang="en-US" sz="2000" cap="small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2000" cap="small" dirty="0" err="1" smtClean="0">
                <a:latin typeface="Times New Roman" pitchFamily="18" charset="0"/>
                <a:cs typeface="Times New Roman" pitchFamily="18" charset="0"/>
              </a:rPr>
              <a:t>конкурентоспособност</a:t>
            </a:r>
            <a:r>
              <a:rPr lang="en-US" sz="2000" cap="small" dirty="0" smtClean="0">
                <a:latin typeface="Times New Roman" pitchFamily="18" charset="0"/>
                <a:cs typeface="Times New Roman" pitchFamily="18" charset="0"/>
              </a:rPr>
              <a:t>”</a:t>
            </a:r>
          </a:p>
          <a:p>
            <a:pPr algn="ctr"/>
            <a:r>
              <a:rPr lang="bg-BG" sz="2000" b="1" cap="small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ст. експ. Елизабет Иванова, нач.</a:t>
            </a:r>
            <a:r>
              <a:rPr lang="en-US" sz="2000" b="1" cap="small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2000" b="1" cap="small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отдел</a:t>
            </a:r>
          </a:p>
          <a:p>
            <a:pPr algn="ctr"/>
            <a:r>
              <a:rPr lang="ru-RU" sz="2000" b="1" cap="small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 мл. експ. Михаил Колев </a:t>
            </a:r>
          </a:p>
          <a:p>
            <a:pPr algn="ctr"/>
            <a:endParaRPr lang="bg-BG" sz="2000" b="1" cap="small" dirty="0" smtClean="0">
              <a:solidFill>
                <a:srgbClr val="FF66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bg-BG" sz="2000" b="1" cap="small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="" xmlns:p14="http://schemas.microsoft.com/office/powerpoint/2010/main" val="3199776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тема">
  <a:themeElements>
    <a:clrScheme name="О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тема">
  <a:themeElements>
    <a:clrScheme name="О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758</TotalTime>
  <Words>1037</Words>
  <Application>Microsoft Office PowerPoint</Application>
  <PresentationFormat>On-screen Show (4:3)</PresentationFormat>
  <Paragraphs>187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тема</vt:lpstr>
      <vt:lpstr>Отчет  на отдел „Проектно-технически“</vt:lpstr>
      <vt:lpstr>Състав</vt:lpstr>
      <vt:lpstr>Участие в проекти на ССА</vt:lpstr>
      <vt:lpstr>Международни  проекти </vt:lpstr>
      <vt:lpstr>Международни научни форуми</vt:lpstr>
      <vt:lpstr>Международни научни форуми</vt:lpstr>
      <vt:lpstr>Международни научни форуми</vt:lpstr>
      <vt:lpstr>Slide 8</vt:lpstr>
      <vt:lpstr>Други дейности</vt:lpstr>
      <vt:lpstr>Други дейности</vt:lpstr>
      <vt:lpstr>Други дейности</vt:lpstr>
      <vt:lpstr>Други дейности</vt:lpstr>
      <vt:lpstr>Други дейности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на отдел „Проектно-технически“</dc:title>
  <dc:creator>Бети</dc:creator>
  <cp:lastModifiedBy>Bety-iai</cp:lastModifiedBy>
  <cp:revision>109</cp:revision>
  <dcterms:created xsi:type="dcterms:W3CDTF">2017-01-27T08:54:33Z</dcterms:created>
  <dcterms:modified xsi:type="dcterms:W3CDTF">2018-02-01T10:58:27Z</dcterms:modified>
</cp:coreProperties>
</file>