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  <p:sldId id="260" r:id="rId5"/>
    <p:sldId id="261" r:id="rId6"/>
    <p:sldId id="262" r:id="rId7"/>
    <p:sldId id="263" r:id="rId8"/>
    <p:sldId id="270" r:id="rId9"/>
    <p:sldId id="264" r:id="rId10"/>
    <p:sldId id="266" r:id="rId11"/>
    <p:sldId id="272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3B856-2351-4EC5-B3CF-D724E7945E71}" type="datetimeFigureOut">
              <a:rPr lang="bg-BG" smtClean="0"/>
              <a:pPr/>
              <a:t>06.2.2018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FB256-5D85-4D8C-AF8B-91A8D54DE69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3B856-2351-4EC5-B3CF-D724E7945E71}" type="datetimeFigureOut">
              <a:rPr lang="bg-BG" smtClean="0"/>
              <a:pPr/>
              <a:t>06.2.2018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FB256-5D85-4D8C-AF8B-91A8D54DE69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3B856-2351-4EC5-B3CF-D724E7945E71}" type="datetimeFigureOut">
              <a:rPr lang="bg-BG" smtClean="0"/>
              <a:pPr/>
              <a:t>06.2.2018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FB256-5D85-4D8C-AF8B-91A8D54DE69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3B856-2351-4EC5-B3CF-D724E7945E71}" type="datetimeFigureOut">
              <a:rPr lang="bg-BG" smtClean="0"/>
              <a:pPr/>
              <a:t>06.2.2018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FB256-5D85-4D8C-AF8B-91A8D54DE69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3B856-2351-4EC5-B3CF-D724E7945E71}" type="datetimeFigureOut">
              <a:rPr lang="bg-BG" smtClean="0"/>
              <a:pPr/>
              <a:t>06.2.2018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FB256-5D85-4D8C-AF8B-91A8D54DE69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3B856-2351-4EC5-B3CF-D724E7945E71}" type="datetimeFigureOut">
              <a:rPr lang="bg-BG" smtClean="0"/>
              <a:pPr/>
              <a:t>06.2.2018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FB256-5D85-4D8C-AF8B-91A8D54DE69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3B856-2351-4EC5-B3CF-D724E7945E71}" type="datetimeFigureOut">
              <a:rPr lang="bg-BG" smtClean="0"/>
              <a:pPr/>
              <a:t>06.2.2018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FB256-5D85-4D8C-AF8B-91A8D54DE69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3B856-2351-4EC5-B3CF-D724E7945E71}" type="datetimeFigureOut">
              <a:rPr lang="bg-BG" smtClean="0"/>
              <a:pPr/>
              <a:t>06.2.2018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FB256-5D85-4D8C-AF8B-91A8D54DE69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3B856-2351-4EC5-B3CF-D724E7945E71}" type="datetimeFigureOut">
              <a:rPr lang="bg-BG" smtClean="0"/>
              <a:pPr/>
              <a:t>06.2.2018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FB256-5D85-4D8C-AF8B-91A8D54DE69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3B856-2351-4EC5-B3CF-D724E7945E71}" type="datetimeFigureOut">
              <a:rPr lang="bg-BG" smtClean="0"/>
              <a:pPr/>
              <a:t>06.2.2018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FB256-5D85-4D8C-AF8B-91A8D54DE69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3B856-2351-4EC5-B3CF-D724E7945E71}" type="datetimeFigureOut">
              <a:rPr lang="bg-BG" smtClean="0"/>
              <a:pPr/>
              <a:t>06.2.2018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FB256-5D85-4D8C-AF8B-91A8D54DE69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23B856-2351-4EC5-B3CF-D724E7945E71}" type="datetimeFigureOut">
              <a:rPr lang="bg-BG" smtClean="0"/>
              <a:pPr/>
              <a:t>06.2.2018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FB256-5D85-4D8C-AF8B-91A8D54DE69B}" type="slidenum">
              <a:rPr lang="bg-BG" smtClean="0"/>
              <a:pPr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42910" y="428604"/>
            <a:ext cx="7815290" cy="3643338"/>
          </a:xfrm>
        </p:spPr>
        <p:txBody>
          <a:bodyPr>
            <a:normAutofit/>
          </a:bodyPr>
          <a:lstStyle/>
          <a:p>
            <a:r>
              <a:rPr lang="bg-BG" sz="3100" b="1" dirty="0" smtClean="0">
                <a:ln w="11430"/>
                <a:solidFill>
                  <a:srgbClr val="0070C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Отчет </a:t>
            </a:r>
            <a:br>
              <a:rPr lang="bg-BG" sz="3100" b="1" dirty="0" smtClean="0">
                <a:ln w="11430"/>
                <a:solidFill>
                  <a:srgbClr val="0070C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bg-BG" sz="3100" b="1" dirty="0" smtClean="0">
                <a:ln w="11430"/>
                <a:solidFill>
                  <a:srgbClr val="0070C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за извършената работа за периода </a:t>
            </a:r>
            <a:r>
              <a:rPr lang="bg-BG" sz="3100" b="1" dirty="0" smtClean="0">
                <a:ln w="11430"/>
                <a:solidFill>
                  <a:srgbClr val="0070C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1.01</a:t>
            </a:r>
            <a:r>
              <a:rPr lang="bg-BG" sz="3100" b="1" dirty="0" smtClean="0">
                <a:ln w="11430"/>
                <a:solidFill>
                  <a:srgbClr val="0070C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.-31.12.201</a:t>
            </a:r>
            <a:r>
              <a:rPr lang="en-US" sz="3100" b="1" dirty="0" smtClean="0">
                <a:ln w="11430"/>
                <a:solidFill>
                  <a:srgbClr val="0070C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7</a:t>
            </a:r>
            <a:r>
              <a:rPr lang="bg-BG" sz="3100" b="1" dirty="0" smtClean="0">
                <a:ln w="11430"/>
                <a:solidFill>
                  <a:srgbClr val="0070C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г. на отдел “Икономика и управление на земеделието и хранителните вериги”</a:t>
            </a:r>
            <a:r>
              <a:rPr lang="en-US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en-US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endParaRPr lang="bg-BG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57290" y="4500570"/>
            <a:ext cx="6415110" cy="1138230"/>
          </a:xfrm>
        </p:spPr>
        <p:txBody>
          <a:bodyPr/>
          <a:lstStyle/>
          <a:p>
            <a:r>
              <a:rPr lang="bg-BG" dirty="0" smtClean="0">
                <a:solidFill>
                  <a:srgbClr val="0070C0"/>
                </a:solidFill>
              </a:rPr>
              <a:t> Н-к отдел проф. Румен Попов</a:t>
            </a:r>
            <a:endParaRPr lang="bg-BG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b="1" dirty="0" smtClean="0">
                <a:solidFill>
                  <a:srgbClr val="0070C0"/>
                </a:solidFill>
                <a:latin typeface="Arial Black" pitchFamily="34" charset="0"/>
              </a:rPr>
              <a:t>ІV. Участие в научни форуми</a:t>
            </a:r>
            <a:endParaRPr lang="bg-BG" dirty="0">
              <a:solidFill>
                <a:srgbClr val="0070C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42976" y="1857364"/>
            <a:ext cx="657229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2400" dirty="0" smtClean="0">
                <a:solidFill>
                  <a:srgbClr val="0070C0"/>
                </a:solidFill>
                <a:latin typeface="Arial Black" pitchFamily="34" charset="0"/>
              </a:rPr>
              <a:t>Организирането и провеждането на  </a:t>
            </a:r>
          </a:p>
          <a:p>
            <a:pPr>
              <a:buNone/>
            </a:pPr>
            <a:r>
              <a:rPr lang="bg-BG" sz="2400" dirty="0" smtClean="0">
                <a:solidFill>
                  <a:srgbClr val="0070C0"/>
                </a:solidFill>
                <a:latin typeface="Arial Black" pitchFamily="34" charset="0"/>
              </a:rPr>
              <a:t>Международна научна конференция “Развитие на земеделието и тенденции на стоковите пазари” – 1.01.2017 г.</a:t>
            </a:r>
          </a:p>
          <a:p>
            <a:pPr>
              <a:buNone/>
            </a:pPr>
            <a:r>
              <a:rPr lang="bg-BG" sz="2400" dirty="0" smtClean="0">
                <a:solidFill>
                  <a:srgbClr val="0070C0"/>
                </a:solidFill>
                <a:latin typeface="Arial Black" pitchFamily="34" charset="0"/>
              </a:rPr>
              <a:t>/Б. Иванов/</a:t>
            </a:r>
          </a:p>
          <a:p>
            <a:pPr>
              <a:buNone/>
            </a:pPr>
            <a:r>
              <a:rPr lang="bg-BG" sz="2400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  </a:t>
            </a:r>
            <a:r>
              <a:rPr lang="bg-BG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rial Black" pitchFamily="34" charset="0"/>
              </a:rPr>
              <a:t>  </a:t>
            </a:r>
          </a:p>
          <a:p>
            <a:r>
              <a:rPr lang="bg-BG" sz="2400" dirty="0" smtClean="0">
                <a:solidFill>
                  <a:srgbClr val="0070C0"/>
                </a:solidFill>
                <a:latin typeface="Arial Black" pitchFamily="34" charset="0"/>
              </a:rPr>
              <a:t>Доклади на международни форуми -</a:t>
            </a:r>
            <a:r>
              <a:rPr lang="en-US" sz="2400" dirty="0" smtClean="0">
                <a:solidFill>
                  <a:srgbClr val="0070C0"/>
                </a:solidFill>
                <a:latin typeface="Arial Black" pitchFamily="34" charset="0"/>
              </a:rPr>
              <a:t>8</a:t>
            </a:r>
            <a:endParaRPr lang="bg-BG" sz="2400" dirty="0" smtClean="0">
              <a:solidFill>
                <a:srgbClr val="0070C0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>
                <a:solidFill>
                  <a:srgbClr val="0070C0"/>
                </a:solidFill>
                <a:latin typeface="Arial Black" pitchFamily="34" charset="0"/>
              </a:rPr>
              <a:t>V. Обучение</a:t>
            </a:r>
            <a:endParaRPr lang="bg-BG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>
                <a:solidFill>
                  <a:srgbClr val="0070C0"/>
                </a:solidFill>
              </a:rPr>
              <a:t>Обучение в </a:t>
            </a:r>
            <a:r>
              <a:rPr lang="en-US" dirty="0" smtClean="0">
                <a:solidFill>
                  <a:srgbClr val="0070C0"/>
                </a:solidFill>
              </a:rPr>
              <a:t>Shanghai Jiao Tong University, </a:t>
            </a:r>
            <a:r>
              <a:rPr lang="bg-BG" dirty="0" smtClean="0">
                <a:solidFill>
                  <a:srgbClr val="0070C0"/>
                </a:solidFill>
              </a:rPr>
              <a:t>Китай, на тема: </a:t>
            </a:r>
            <a:r>
              <a:rPr lang="en-US" dirty="0" smtClean="0">
                <a:solidFill>
                  <a:srgbClr val="0070C0"/>
                </a:solidFill>
              </a:rPr>
              <a:t>Belt and Road High-End Training Program: Chinese Modern Agriculture Sustainable Development and Food Safety”</a:t>
            </a:r>
          </a:p>
          <a:p>
            <a:pPr>
              <a:buNone/>
            </a:pPr>
            <a:r>
              <a:rPr lang="bg-BG" dirty="0" smtClean="0">
                <a:solidFill>
                  <a:srgbClr val="0070C0"/>
                </a:solidFill>
              </a:rPr>
              <a:t>    гл. ас. </a:t>
            </a:r>
            <a:r>
              <a:rPr lang="bg-BG" dirty="0" smtClean="0">
                <a:solidFill>
                  <a:srgbClr val="0070C0"/>
                </a:solidFill>
              </a:rPr>
              <a:t>д-р </a:t>
            </a:r>
            <a:r>
              <a:rPr lang="bg-BG" dirty="0" smtClean="0">
                <a:solidFill>
                  <a:srgbClr val="0070C0"/>
                </a:solidFill>
              </a:rPr>
              <a:t>Десислава Тотева</a:t>
            </a:r>
            <a:endParaRPr lang="bg-BG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b="1" dirty="0">
                <a:solidFill>
                  <a:srgbClr val="0070C0"/>
                </a:solidFill>
                <a:latin typeface="Arial Black" pitchFamily="34" charset="0"/>
              </a:rPr>
              <a:t>VІ. Кариерно развитие</a:t>
            </a:r>
            <a:endParaRPr lang="bg-BG" dirty="0">
              <a:solidFill>
                <a:srgbClr val="0070C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71538" y="1500174"/>
            <a:ext cx="685804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bg-BG" dirty="0" smtClean="0">
              <a:solidFill>
                <a:srgbClr val="C00000"/>
              </a:solidFill>
              <a:latin typeface="Arial Black" pitchFamily="34" charset="0"/>
            </a:endParaRPr>
          </a:p>
          <a:p>
            <a:r>
              <a:rPr lang="bg-BG" sz="2800" dirty="0" smtClean="0">
                <a:solidFill>
                  <a:srgbClr val="0070C0"/>
                </a:solidFill>
                <a:latin typeface="Arial Black" pitchFamily="34" charset="0"/>
              </a:rPr>
              <a:t>Една процедура за присъждане на академична длъжност “главен асистент” - реализирана</a:t>
            </a:r>
          </a:p>
          <a:p>
            <a:r>
              <a:rPr lang="bg-BG" sz="2800" dirty="0" smtClean="0">
                <a:solidFill>
                  <a:srgbClr val="0070C0"/>
                </a:solidFill>
                <a:latin typeface="Arial Black" pitchFamily="34" charset="0"/>
              </a:rPr>
              <a:t>Гл. асистент Емилия Соколова</a:t>
            </a:r>
          </a:p>
          <a:p>
            <a:endParaRPr lang="bg-BG" sz="2400" dirty="0" smtClean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  <a:p>
            <a:endParaRPr lang="bg-BG" dirty="0" smtClean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b="1" dirty="0" smtClean="0">
                <a:solidFill>
                  <a:srgbClr val="0070C0"/>
                </a:solidFill>
                <a:latin typeface="Arial Black" pitchFamily="34" charset="0"/>
              </a:rPr>
              <a:t>VІІ. Проведени заседания на отдела</a:t>
            </a:r>
            <a:endParaRPr lang="bg-BG" dirty="0">
              <a:solidFill>
                <a:srgbClr val="0070C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71472" y="1643050"/>
            <a:ext cx="7858180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bg-BG" sz="2400" dirty="0" smtClean="0">
                <a:solidFill>
                  <a:srgbClr val="0070C0"/>
                </a:solidFill>
                <a:latin typeface="Arial Black" pitchFamily="34" charset="0"/>
              </a:rPr>
              <a:t>Брой заседания – 11</a:t>
            </a:r>
          </a:p>
          <a:p>
            <a:pPr>
              <a:buNone/>
            </a:pPr>
            <a:r>
              <a:rPr lang="bg-BG" sz="2400" dirty="0" smtClean="0">
                <a:solidFill>
                  <a:srgbClr val="0070C0"/>
                </a:solidFill>
                <a:latin typeface="Arial Black" pitchFamily="34" charset="0"/>
              </a:rPr>
              <a:t> Разгледани въпроси:</a:t>
            </a:r>
          </a:p>
          <a:p>
            <a:pPr>
              <a:buNone/>
            </a:pPr>
            <a:r>
              <a:rPr lang="bg-BG" sz="2400" dirty="0" smtClean="0">
                <a:solidFill>
                  <a:srgbClr val="0070C0"/>
                </a:solidFill>
                <a:latin typeface="Arial Black" pitchFamily="34" charset="0"/>
              </a:rPr>
              <a:t>-  Обсъждане на дисертационни трудове на докторанти - един;</a:t>
            </a:r>
          </a:p>
          <a:p>
            <a:pPr>
              <a:buFontTx/>
              <a:buChar char="-"/>
            </a:pPr>
            <a:r>
              <a:rPr lang="bg-BG" sz="2400" dirty="0" smtClean="0">
                <a:solidFill>
                  <a:srgbClr val="0070C0"/>
                </a:solidFill>
                <a:latin typeface="Arial Black" pitchFamily="34" charset="0"/>
              </a:rPr>
              <a:t>Приемане на личните отчети на учени и докторанти;</a:t>
            </a:r>
          </a:p>
          <a:p>
            <a:pPr>
              <a:buFontTx/>
              <a:buChar char="-"/>
            </a:pPr>
            <a:r>
              <a:rPr lang="bg-BG" sz="2400" dirty="0" smtClean="0">
                <a:solidFill>
                  <a:srgbClr val="0070C0"/>
                </a:solidFill>
                <a:latin typeface="Arial Black" pitchFamily="34" charset="0"/>
              </a:rPr>
              <a:t>Обсъждане и приемане на отчетите на плановите проекти, както и предложения за нови проекти;</a:t>
            </a:r>
          </a:p>
          <a:p>
            <a:pPr>
              <a:buFontTx/>
              <a:buChar char="-"/>
            </a:pPr>
            <a:r>
              <a:rPr lang="bg-BG" sz="2400" dirty="0" smtClean="0">
                <a:solidFill>
                  <a:srgbClr val="0070C0"/>
                </a:solidFill>
                <a:latin typeface="Arial Black" pitchFamily="34" charset="0"/>
              </a:rPr>
              <a:t>Процедурни въпроси във връзка с кариерното развитие на учените в отдела</a:t>
            </a:r>
            <a:r>
              <a:rPr lang="en-US" sz="2400" dirty="0" smtClean="0">
                <a:solidFill>
                  <a:srgbClr val="0070C0"/>
                </a:solidFill>
                <a:latin typeface="Arial Black" pitchFamily="34" charset="0"/>
              </a:rPr>
              <a:t>.</a:t>
            </a:r>
            <a:r>
              <a:rPr lang="bg-BG" sz="2400" dirty="0" smtClean="0">
                <a:solidFill>
                  <a:srgbClr val="0070C0"/>
                </a:solidFill>
                <a:latin typeface="Arial Black" pitchFamily="34" charset="0"/>
              </a:rPr>
              <a:t> </a:t>
            </a:r>
          </a:p>
          <a:p>
            <a:pPr>
              <a:buFontTx/>
              <a:buChar char="-"/>
            </a:pPr>
            <a:endParaRPr lang="bg-BG" sz="2000" dirty="0" smtClean="0">
              <a:solidFill>
                <a:schemeClr val="accent6">
                  <a:lumMod val="60000"/>
                  <a:lumOff val="40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bg-BG" smtClean="0">
                <a:solidFill>
                  <a:srgbClr val="0070C0"/>
                </a:solidFill>
                <a:latin typeface="Arial Black" pitchFamily="34" charset="0"/>
              </a:rPr>
              <a:t/>
            </a:r>
            <a:br>
              <a:rPr lang="bg-BG" smtClean="0">
                <a:solidFill>
                  <a:srgbClr val="0070C0"/>
                </a:solidFill>
                <a:latin typeface="Arial Black" pitchFamily="34" charset="0"/>
              </a:rPr>
            </a:br>
            <a:r>
              <a:rPr lang="bg-BG" smtClean="0">
                <a:solidFill>
                  <a:srgbClr val="0070C0"/>
                </a:solidFill>
                <a:latin typeface="Arial Black" pitchFamily="34" charset="0"/>
              </a:rPr>
              <a:t/>
            </a:r>
            <a:br>
              <a:rPr lang="bg-BG" smtClean="0">
                <a:solidFill>
                  <a:srgbClr val="0070C0"/>
                </a:solidFill>
                <a:latin typeface="Arial Black" pitchFamily="34" charset="0"/>
              </a:rPr>
            </a:br>
            <a:r>
              <a:rPr lang="bg-BG" smtClean="0">
                <a:solidFill>
                  <a:srgbClr val="0070C0"/>
                </a:solidFill>
                <a:latin typeface="Arial Black" pitchFamily="34" charset="0"/>
              </a:rPr>
              <a:t>Благодаря за </a:t>
            </a:r>
            <a:r>
              <a:rPr lang="bg-BG" dirty="0" smtClean="0">
                <a:solidFill>
                  <a:srgbClr val="0070C0"/>
                </a:solidFill>
                <a:latin typeface="Arial Black" pitchFamily="34" charset="0"/>
              </a:rPr>
              <a:t>вниманието! </a:t>
            </a:r>
            <a:br>
              <a:rPr lang="bg-BG" dirty="0" smtClean="0">
                <a:solidFill>
                  <a:srgbClr val="0070C0"/>
                </a:solidFill>
                <a:latin typeface="Arial Black" pitchFamily="34" charset="0"/>
              </a:rPr>
            </a:br>
            <a:endParaRPr lang="bg-BG" dirty="0">
              <a:solidFill>
                <a:srgbClr val="0070C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00364" y="3214686"/>
            <a:ext cx="36792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bg-BG" sz="2400" dirty="0" smtClean="0">
                <a:solidFill>
                  <a:srgbClr val="0070C0"/>
                </a:solidFill>
                <a:latin typeface="Arial Black" pitchFamily="34" charset="0"/>
              </a:rPr>
              <a:t>проф.  Румен Попов</a:t>
            </a:r>
            <a:endParaRPr lang="bg-BG" sz="2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>
                <a:solidFill>
                  <a:srgbClr val="0070C0"/>
                </a:solidFill>
              </a:rPr>
              <a:t>Колектив:</a:t>
            </a:r>
            <a:endParaRPr lang="bg-BG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>
                <a:solidFill>
                  <a:srgbClr val="0070C0"/>
                </a:solidFill>
              </a:rPr>
              <a:t>Проф. Румен Попов</a:t>
            </a:r>
          </a:p>
          <a:p>
            <a:r>
              <a:rPr lang="bg-BG" dirty="0" smtClean="0">
                <a:solidFill>
                  <a:srgbClr val="0070C0"/>
                </a:solidFill>
              </a:rPr>
              <a:t>Доц. Нона Маламова</a:t>
            </a:r>
          </a:p>
          <a:p>
            <a:r>
              <a:rPr lang="bg-BG" dirty="0" smtClean="0">
                <a:solidFill>
                  <a:srgbClr val="0070C0"/>
                </a:solidFill>
              </a:rPr>
              <a:t>Доц. Диляна Митова</a:t>
            </a:r>
          </a:p>
          <a:p>
            <a:r>
              <a:rPr lang="bg-BG" dirty="0" smtClean="0">
                <a:solidFill>
                  <a:srgbClr val="0070C0"/>
                </a:solidFill>
              </a:rPr>
              <a:t>Доц.</a:t>
            </a:r>
            <a:r>
              <a:rPr lang="bg-BG" dirty="0">
                <a:solidFill>
                  <a:srgbClr val="0070C0"/>
                </a:solidFill>
              </a:rPr>
              <a:t> </a:t>
            </a:r>
            <a:r>
              <a:rPr lang="bg-BG" dirty="0" smtClean="0">
                <a:solidFill>
                  <a:srgbClr val="0070C0"/>
                </a:solidFill>
              </a:rPr>
              <a:t>Божидар Иванов</a:t>
            </a:r>
          </a:p>
          <a:p>
            <a:r>
              <a:rPr lang="bg-BG" dirty="0" smtClean="0">
                <a:solidFill>
                  <a:srgbClr val="0070C0"/>
                </a:solidFill>
              </a:rPr>
              <a:t>Гл. ас. Десислава Тотева</a:t>
            </a:r>
            <a:endParaRPr lang="en-US" dirty="0" smtClean="0">
              <a:solidFill>
                <a:srgbClr val="0070C0"/>
              </a:solidFill>
            </a:endParaRPr>
          </a:p>
          <a:p>
            <a:r>
              <a:rPr lang="bg-BG" dirty="0" smtClean="0">
                <a:solidFill>
                  <a:srgbClr val="0070C0"/>
                </a:solidFill>
              </a:rPr>
              <a:t>Гл. ас. Емилия Соколова</a:t>
            </a:r>
          </a:p>
          <a:p>
            <a:endParaRPr lang="bg-BG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/>
          <a:lstStyle/>
          <a:p>
            <a:r>
              <a:rPr lang="bg-BG" b="1" dirty="0" smtClean="0">
                <a:solidFill>
                  <a:srgbClr val="0070C0"/>
                </a:solidFill>
                <a:latin typeface="Arial Black" pitchFamily="34" charset="0"/>
              </a:rPr>
              <a:t>Направления на работа:</a:t>
            </a:r>
            <a:endParaRPr lang="bg-BG" dirty="0">
              <a:solidFill>
                <a:srgbClr val="0070C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00100" y="1500174"/>
            <a:ext cx="700092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2800" b="1" dirty="0" smtClean="0">
                <a:solidFill>
                  <a:srgbClr val="0070C0"/>
                </a:solidFill>
                <a:latin typeface="Arial Black" pitchFamily="34" charset="0"/>
              </a:rPr>
              <a:t>І. Научно-изследователска работа</a:t>
            </a:r>
          </a:p>
          <a:p>
            <a:r>
              <a:rPr lang="bg-BG" sz="2800" b="1" dirty="0" smtClean="0">
                <a:solidFill>
                  <a:srgbClr val="0070C0"/>
                </a:solidFill>
                <a:latin typeface="Arial Black" pitchFamily="34" charset="0"/>
              </a:rPr>
              <a:t>ІІ. Работа с докторанти </a:t>
            </a:r>
          </a:p>
          <a:p>
            <a:r>
              <a:rPr lang="bg-BG" sz="2800" b="1" dirty="0" smtClean="0">
                <a:solidFill>
                  <a:srgbClr val="0070C0"/>
                </a:solidFill>
                <a:latin typeface="Arial Black" pitchFamily="34" charset="0"/>
              </a:rPr>
              <a:t>ІІІ. </a:t>
            </a:r>
            <a:r>
              <a:rPr lang="bg-BG" sz="2800" b="1" dirty="0" err="1" smtClean="0">
                <a:solidFill>
                  <a:srgbClr val="0070C0"/>
                </a:solidFill>
                <a:latin typeface="Arial Black" pitchFamily="34" charset="0"/>
              </a:rPr>
              <a:t>Публикационна</a:t>
            </a:r>
            <a:r>
              <a:rPr lang="bg-BG" sz="2800" b="1" dirty="0" smtClean="0">
                <a:solidFill>
                  <a:srgbClr val="0070C0"/>
                </a:solidFill>
                <a:latin typeface="Arial Black" pitchFamily="34" charset="0"/>
              </a:rPr>
              <a:t> дейност</a:t>
            </a:r>
          </a:p>
          <a:p>
            <a:r>
              <a:rPr lang="bg-BG" sz="2800" b="1" dirty="0" smtClean="0">
                <a:solidFill>
                  <a:srgbClr val="0070C0"/>
                </a:solidFill>
                <a:latin typeface="Arial Black" pitchFamily="34" charset="0"/>
              </a:rPr>
              <a:t>ІV. Участие в научни форуми</a:t>
            </a:r>
          </a:p>
          <a:p>
            <a:r>
              <a:rPr lang="bg-BG" sz="2800" b="1" dirty="0" smtClean="0">
                <a:solidFill>
                  <a:srgbClr val="0070C0"/>
                </a:solidFill>
                <a:latin typeface="Arial Black" pitchFamily="34" charset="0"/>
              </a:rPr>
              <a:t>V. Обучение</a:t>
            </a:r>
          </a:p>
          <a:p>
            <a:r>
              <a:rPr lang="bg-BG" sz="2800" b="1" dirty="0" smtClean="0">
                <a:solidFill>
                  <a:srgbClr val="0070C0"/>
                </a:solidFill>
                <a:latin typeface="Arial Black" pitchFamily="34" charset="0"/>
              </a:rPr>
              <a:t>VІ. Кариерно развитие</a:t>
            </a:r>
          </a:p>
          <a:p>
            <a:r>
              <a:rPr lang="bg-BG" sz="2800" b="1" dirty="0" smtClean="0">
                <a:solidFill>
                  <a:srgbClr val="0070C0"/>
                </a:solidFill>
                <a:latin typeface="Arial Black" pitchFamily="34" charset="0"/>
              </a:rPr>
              <a:t>VІІ. Проведени заседания на отдела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bg-BG" b="1" dirty="0" smtClean="0">
                <a:solidFill>
                  <a:srgbClr val="0070C0"/>
                </a:solidFill>
                <a:latin typeface="Arial Black" pitchFamily="34" charset="0"/>
              </a:rPr>
              <a:t>І. Научно-изследователска работа</a:t>
            </a:r>
            <a:endParaRPr lang="bg-BG" dirty="0">
              <a:solidFill>
                <a:srgbClr val="0070C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00100" y="1857364"/>
            <a:ext cx="678661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 </a:t>
            </a:r>
            <a:r>
              <a:rPr lang="bg-BG" sz="2800" i="1" u="sng" dirty="0" smtClean="0">
                <a:solidFill>
                  <a:srgbClr val="0070C0"/>
                </a:solidFill>
                <a:latin typeface="Arial Black" pitchFamily="34" charset="0"/>
              </a:rPr>
              <a:t>Научен проект, финансиран от ССА:   </a:t>
            </a:r>
          </a:p>
          <a:p>
            <a:endParaRPr lang="bg-BG" sz="2800" i="1" u="sng" dirty="0" smtClean="0">
              <a:solidFill>
                <a:srgbClr val="0070C0"/>
              </a:solidFill>
              <a:latin typeface="Arial Black" pitchFamily="34" charset="0"/>
            </a:endParaRPr>
          </a:p>
          <a:p>
            <a:r>
              <a:rPr lang="bg-BG" sz="2800" i="1" dirty="0" smtClean="0">
                <a:solidFill>
                  <a:srgbClr val="0070C0"/>
                </a:solidFill>
                <a:latin typeface="Arial Black" pitchFamily="34" charset="0"/>
              </a:rPr>
              <a:t>Въздействие на ОСП върху хранителната верига и разработване на сценарии за промяна на политиката </a:t>
            </a:r>
          </a:p>
          <a:p>
            <a:endParaRPr lang="bg-BG" sz="2800" i="1" dirty="0" smtClean="0">
              <a:solidFill>
                <a:srgbClr val="0070C0"/>
              </a:solidFill>
              <a:latin typeface="Arial Black" pitchFamily="34" charset="0"/>
            </a:endParaRPr>
          </a:p>
          <a:p>
            <a:r>
              <a:rPr lang="bg-BG" sz="2800" i="1" dirty="0" smtClean="0">
                <a:solidFill>
                  <a:srgbClr val="0070C0"/>
                </a:solidFill>
                <a:latin typeface="Arial Black" pitchFamily="34" charset="0"/>
              </a:rPr>
              <a:t>Ръководител: доц. Б. Иванов  </a:t>
            </a:r>
          </a:p>
          <a:p>
            <a:endParaRPr lang="bg-BG" sz="2800" i="1" u="sng" dirty="0" smtClean="0">
              <a:solidFill>
                <a:srgbClr val="C00000"/>
              </a:solidFill>
              <a:latin typeface="Arial Black" pitchFamily="34" charset="0"/>
            </a:endParaRPr>
          </a:p>
          <a:p>
            <a:r>
              <a:rPr lang="bg-BG" sz="2800" i="1" u="sng" dirty="0" smtClean="0">
                <a:solidFill>
                  <a:srgbClr val="C00000"/>
                </a:solidFill>
                <a:latin typeface="Arial Black" pitchFamily="34" charset="0"/>
              </a:rPr>
              <a:t>       </a:t>
            </a:r>
            <a:endParaRPr lang="bg-BG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b="1" dirty="0" smtClean="0">
                <a:solidFill>
                  <a:srgbClr val="0070C0"/>
                </a:solidFill>
                <a:latin typeface="Arial Black" pitchFamily="34" charset="0"/>
              </a:rPr>
              <a:t>Научно-изследователска работа</a:t>
            </a:r>
            <a:endParaRPr lang="bg-BG" dirty="0">
              <a:solidFill>
                <a:srgbClr val="0070C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85786" y="1571612"/>
            <a:ext cx="742955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bg-BG" sz="2400" dirty="0" smtClean="0">
                <a:solidFill>
                  <a:srgbClr val="0070C0"/>
                </a:solidFill>
                <a:latin typeface="Arial Black" pitchFamily="34" charset="0"/>
              </a:rPr>
              <a:t>Допълнителни проекти:</a:t>
            </a:r>
            <a:endParaRPr lang="bg-BG" i="1" u="sng" dirty="0" smtClean="0">
              <a:solidFill>
                <a:srgbClr val="0070C0"/>
              </a:solidFill>
              <a:latin typeface="Arial Black" pitchFamily="34" charset="0"/>
            </a:endParaRPr>
          </a:p>
          <a:p>
            <a:pPr>
              <a:buNone/>
            </a:pPr>
            <a:endParaRPr lang="bg-BG" i="1" u="sng" dirty="0" smtClean="0">
              <a:solidFill>
                <a:srgbClr val="C00000"/>
              </a:solidFill>
              <a:latin typeface="Arial Black" pitchFamily="34" charset="0"/>
            </a:endParaRPr>
          </a:p>
          <a:p>
            <a:pPr>
              <a:buNone/>
            </a:pPr>
            <a:r>
              <a:rPr lang="bg-BG" i="1" u="sng" dirty="0" smtClean="0">
                <a:solidFill>
                  <a:srgbClr val="C00000"/>
                </a:solidFill>
                <a:latin typeface="Arial Black" pitchFamily="34" charset="0"/>
              </a:rPr>
              <a:t>                          </a:t>
            </a:r>
          </a:p>
        </p:txBody>
      </p:sp>
      <p:sp>
        <p:nvSpPr>
          <p:cNvPr id="4" name="Rectangle 3"/>
          <p:cNvSpPr/>
          <p:nvPr/>
        </p:nvSpPr>
        <p:spPr>
          <a:xfrm>
            <a:off x="928662" y="2500306"/>
            <a:ext cx="7429552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2400" dirty="0" smtClean="0">
                <a:solidFill>
                  <a:srgbClr val="0070C0"/>
                </a:solidFill>
                <a:latin typeface="Arial Black" pitchFamily="34" charset="0"/>
              </a:rPr>
              <a:t>Укрепване </a:t>
            </a:r>
            <a:r>
              <a:rPr lang="bg-BG" sz="2400" dirty="0" smtClean="0">
                <a:solidFill>
                  <a:srgbClr val="0070C0"/>
                </a:solidFill>
                <a:latin typeface="Arial Black" pitchFamily="34" charset="0"/>
              </a:rPr>
              <a:t>на аналитичния капацитет и публичната дейност на Центъра за икономически изследвания в селското стопанство (САРА), ръководител доц. Б. Иванов</a:t>
            </a:r>
          </a:p>
          <a:p>
            <a:pPr marL="342900" indent="-342900">
              <a:buAutoNum type="arabicPeriod"/>
            </a:pPr>
            <a:endParaRPr lang="bg-BG" dirty="0" smtClean="0">
              <a:solidFill>
                <a:srgbClr val="0070C0"/>
              </a:solidFill>
              <a:latin typeface="Arial Black" pitchFamily="34" charset="0"/>
            </a:endParaRPr>
          </a:p>
          <a:p>
            <a:endParaRPr lang="bg-BG" dirty="0" smtClean="0">
              <a:solidFill>
                <a:srgbClr val="0070C0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bg-BG" b="1" dirty="0">
                <a:solidFill>
                  <a:srgbClr val="0070C0"/>
                </a:solidFill>
                <a:latin typeface="Arial Black" pitchFamily="34" charset="0"/>
              </a:rPr>
              <a:t>Научно-изследователска</a:t>
            </a:r>
            <a:r>
              <a:rPr lang="bg-BG" b="1" dirty="0" smtClean="0">
                <a:solidFill>
                  <a:srgbClr val="0070C0"/>
                </a:solidFill>
                <a:effectLst/>
                <a:latin typeface="Arial Black" pitchFamily="34" charset="0"/>
              </a:rPr>
              <a:t> работа</a:t>
            </a:r>
            <a:endParaRPr lang="bg-BG" dirty="0">
              <a:solidFill>
                <a:srgbClr val="0070C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85786" y="2071678"/>
            <a:ext cx="757242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bg-BG" sz="2400" dirty="0" smtClean="0">
                <a:solidFill>
                  <a:srgbClr val="0070C0"/>
                </a:solidFill>
                <a:latin typeface="Arial Black" pitchFamily="34" charset="0"/>
              </a:rPr>
              <a:t>Допълнителни проекти:</a:t>
            </a:r>
          </a:p>
          <a:p>
            <a:r>
              <a:rPr lang="bg-BG" sz="2400" i="1" u="sng" dirty="0" smtClean="0">
                <a:solidFill>
                  <a:srgbClr val="0070C0"/>
                </a:solidFill>
                <a:latin typeface="Arial Black" pitchFamily="34" charset="0"/>
              </a:rPr>
              <a:t>Двустранно сътрудничество </a:t>
            </a:r>
          </a:p>
          <a:p>
            <a:pPr>
              <a:buNone/>
            </a:pPr>
            <a:endParaRPr lang="bg-BG" sz="2400" dirty="0" smtClean="0">
              <a:solidFill>
                <a:srgbClr val="0070C0"/>
              </a:solidFill>
              <a:latin typeface="Arial Black" pitchFamily="34" charset="0"/>
            </a:endParaRPr>
          </a:p>
          <a:p>
            <a:pPr>
              <a:buNone/>
            </a:pPr>
            <a:r>
              <a:rPr lang="bg-BG" sz="2400" dirty="0" smtClean="0">
                <a:solidFill>
                  <a:srgbClr val="0070C0"/>
                </a:solidFill>
                <a:latin typeface="Arial Black" pitchFamily="34" charset="0"/>
              </a:rPr>
              <a:t>Сравнително </a:t>
            </a:r>
            <a:r>
              <a:rPr lang="bg-BG" sz="2400" dirty="0" smtClean="0">
                <a:solidFill>
                  <a:srgbClr val="0070C0"/>
                </a:solidFill>
                <a:latin typeface="Arial Black" pitchFamily="34" charset="0"/>
              </a:rPr>
              <a:t>изследване на екологичните условия, съхранението на културните ресурси и устойчивото развитие на туризма в селските райони на Китай и България, финансиран от ФНИ, ръководител доц. Б. Иванов </a:t>
            </a:r>
          </a:p>
          <a:p>
            <a:pPr>
              <a:buNone/>
            </a:pPr>
            <a:endParaRPr lang="bg-BG" sz="2400" dirty="0" smtClean="0">
              <a:solidFill>
                <a:srgbClr val="C00000"/>
              </a:solidFill>
              <a:latin typeface="Arial Black" pitchFamily="34" charset="0"/>
            </a:endParaRPr>
          </a:p>
          <a:p>
            <a:pPr>
              <a:buNone/>
            </a:pPr>
            <a:endParaRPr lang="en-US" sz="2400" dirty="0" smtClean="0">
              <a:solidFill>
                <a:srgbClr val="C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b="1" dirty="0" smtClean="0">
                <a:solidFill>
                  <a:srgbClr val="0070C0"/>
                </a:solidFill>
                <a:latin typeface="Arial Black" pitchFamily="34" charset="0"/>
              </a:rPr>
              <a:t>ІІ. Работа с докторанти </a:t>
            </a:r>
            <a:endParaRPr lang="bg-BG" dirty="0">
              <a:solidFill>
                <a:srgbClr val="0070C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83568" y="1412776"/>
            <a:ext cx="7920880" cy="52876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  <a:spcBef>
                <a:spcPct val="0"/>
              </a:spcBef>
              <a:buClr>
                <a:schemeClr val="tx1"/>
              </a:buClr>
            </a:pPr>
            <a:r>
              <a:rPr lang="bg-BG" sz="2800" dirty="0" smtClean="0">
                <a:solidFill>
                  <a:srgbClr val="0070C0"/>
                </a:solidFill>
                <a:latin typeface="Arial Black" pitchFamily="34" charset="0"/>
              </a:rPr>
              <a:t>Докторска програма “Икономика и </a:t>
            </a:r>
            <a:r>
              <a:rPr lang="bg-BG" sz="2800" dirty="0" smtClean="0">
                <a:solidFill>
                  <a:srgbClr val="0070C0"/>
                </a:solidFill>
                <a:latin typeface="Arial Black" pitchFamily="34" charset="0"/>
              </a:rPr>
              <a:t>управление (</a:t>
            </a:r>
            <a:r>
              <a:rPr lang="bg-BG" sz="2800" dirty="0" smtClean="0">
                <a:solidFill>
                  <a:srgbClr val="0070C0"/>
                </a:solidFill>
                <a:latin typeface="Arial Black" pitchFamily="34" charset="0"/>
              </a:rPr>
              <a:t>по отрасли</a:t>
            </a:r>
            <a:r>
              <a:rPr lang="bg-BG" sz="2800" dirty="0" smtClean="0">
                <a:solidFill>
                  <a:srgbClr val="0070C0"/>
                </a:solidFill>
                <a:latin typeface="Arial Black" pitchFamily="34" charset="0"/>
              </a:rPr>
              <a:t>)” </a:t>
            </a:r>
          </a:p>
          <a:p>
            <a:pPr algn="ctr">
              <a:lnSpc>
                <a:spcPct val="110000"/>
              </a:lnSpc>
              <a:spcBef>
                <a:spcPct val="0"/>
              </a:spcBef>
              <a:buClr>
                <a:schemeClr val="tx1"/>
              </a:buClr>
            </a:pPr>
            <a:endParaRPr lang="bg-BG" sz="2800" dirty="0" smtClean="0">
              <a:solidFill>
                <a:srgbClr val="0070C0"/>
              </a:solidFill>
              <a:latin typeface="Arial Black" pitchFamily="34" charset="0"/>
            </a:endParaRPr>
          </a:p>
          <a:p>
            <a:pPr algn="ctr">
              <a:lnSpc>
                <a:spcPct val="110000"/>
              </a:lnSpc>
              <a:spcBef>
                <a:spcPct val="0"/>
              </a:spcBef>
              <a:buClr>
                <a:schemeClr val="tx1"/>
              </a:buClr>
            </a:pPr>
            <a:r>
              <a:rPr lang="bg-BG" sz="2800" dirty="0" smtClean="0">
                <a:solidFill>
                  <a:srgbClr val="0070C0"/>
                </a:solidFill>
                <a:latin typeface="Arial Black" pitchFamily="34" charset="0"/>
              </a:rPr>
              <a:t>Задочна </a:t>
            </a:r>
            <a:r>
              <a:rPr lang="bg-BG" sz="2800" dirty="0" smtClean="0">
                <a:solidFill>
                  <a:srgbClr val="0070C0"/>
                </a:solidFill>
                <a:latin typeface="Arial Black" pitchFamily="34" charset="0"/>
              </a:rPr>
              <a:t>форма на </a:t>
            </a:r>
            <a:r>
              <a:rPr lang="bg-BG" sz="2800" dirty="0" smtClean="0">
                <a:solidFill>
                  <a:srgbClr val="0070C0"/>
                </a:solidFill>
                <a:latin typeface="Arial Black" pitchFamily="34" charset="0"/>
              </a:rPr>
              <a:t>обучение</a:t>
            </a:r>
          </a:p>
          <a:p>
            <a:pPr algn="ctr">
              <a:lnSpc>
                <a:spcPct val="110000"/>
              </a:lnSpc>
              <a:spcBef>
                <a:spcPct val="0"/>
              </a:spcBef>
              <a:buClr>
                <a:schemeClr val="tx1"/>
              </a:buClr>
            </a:pPr>
            <a:endParaRPr lang="bg-BG" sz="2800" dirty="0" smtClean="0">
              <a:solidFill>
                <a:srgbClr val="0070C0"/>
              </a:solidFill>
              <a:latin typeface="Arial Black" pitchFamily="34" charset="0"/>
            </a:endParaRPr>
          </a:p>
          <a:p>
            <a:pPr marL="282575" lvl="1" algn="ctr">
              <a:lnSpc>
                <a:spcPct val="80000"/>
              </a:lnSpc>
              <a:spcBef>
                <a:spcPct val="0"/>
              </a:spcBef>
              <a:buClr>
                <a:schemeClr val="tx1"/>
              </a:buClr>
            </a:pPr>
            <a:r>
              <a:rPr lang="bg-BG" sz="2800" dirty="0" smtClean="0">
                <a:solidFill>
                  <a:srgbClr val="0070C0"/>
                </a:solidFill>
                <a:latin typeface="Arial Black" pitchFamily="34" charset="0"/>
              </a:rPr>
              <a:t>Теодора Василева </a:t>
            </a:r>
            <a:r>
              <a:rPr lang="bg-BG" sz="2800" dirty="0" smtClean="0">
                <a:solidFill>
                  <a:srgbClr val="0070C0"/>
                </a:solidFill>
                <a:latin typeface="Arial Black" pitchFamily="34" charset="0"/>
              </a:rPr>
              <a:t>Семерджиева</a:t>
            </a:r>
          </a:p>
          <a:p>
            <a:pPr marL="282575" lvl="1" algn="just">
              <a:lnSpc>
                <a:spcPct val="80000"/>
              </a:lnSpc>
              <a:spcBef>
                <a:spcPct val="0"/>
              </a:spcBef>
              <a:buClr>
                <a:schemeClr val="tx1"/>
              </a:buClr>
            </a:pPr>
            <a:r>
              <a:rPr lang="bg-BG" sz="2800" dirty="0" smtClean="0">
                <a:solidFill>
                  <a:srgbClr val="0070C0"/>
                </a:solidFill>
                <a:latin typeface="Arial Black" pitchFamily="34" charset="0"/>
              </a:rPr>
              <a:t> </a:t>
            </a:r>
          </a:p>
          <a:p>
            <a:pPr marL="282575" lvl="1" algn="just">
              <a:lnSpc>
                <a:spcPct val="80000"/>
              </a:lnSpc>
              <a:spcBef>
                <a:spcPct val="0"/>
              </a:spcBef>
              <a:buClr>
                <a:schemeClr val="tx1"/>
              </a:buClr>
            </a:pPr>
            <a:r>
              <a:rPr lang="bg-BG" sz="2800" dirty="0" smtClean="0">
                <a:solidFill>
                  <a:srgbClr val="0070C0"/>
                </a:solidFill>
                <a:latin typeface="Arial Black" pitchFamily="34" charset="0"/>
              </a:rPr>
              <a:t>Научен ръководител: </a:t>
            </a:r>
          </a:p>
          <a:p>
            <a:pPr marL="282575" lvl="1" algn="just">
              <a:lnSpc>
                <a:spcPct val="80000"/>
              </a:lnSpc>
              <a:spcBef>
                <a:spcPct val="0"/>
              </a:spcBef>
              <a:buClr>
                <a:schemeClr val="tx1"/>
              </a:buClr>
            </a:pPr>
            <a:r>
              <a:rPr lang="bg-BG" sz="2800" dirty="0" smtClean="0">
                <a:solidFill>
                  <a:srgbClr val="0070C0"/>
                </a:solidFill>
                <a:latin typeface="Arial Black" pitchFamily="34" charset="0"/>
              </a:rPr>
              <a:t>	доц</a:t>
            </a:r>
            <a:r>
              <a:rPr lang="bg-BG" sz="2800" dirty="0" smtClean="0">
                <a:solidFill>
                  <a:srgbClr val="0070C0"/>
                </a:solidFill>
                <a:latin typeface="Arial Black" pitchFamily="34" charset="0"/>
              </a:rPr>
              <a:t>. д-р Нона </a:t>
            </a:r>
            <a:r>
              <a:rPr lang="bg-BG" sz="2800" dirty="0" smtClean="0">
                <a:solidFill>
                  <a:srgbClr val="0070C0"/>
                </a:solidFill>
                <a:latin typeface="Arial Black" pitchFamily="34" charset="0"/>
              </a:rPr>
              <a:t>Маламова</a:t>
            </a:r>
          </a:p>
          <a:p>
            <a:pPr marL="282575" lvl="1" algn="just">
              <a:lnSpc>
                <a:spcPct val="80000"/>
              </a:lnSpc>
              <a:spcBef>
                <a:spcPct val="0"/>
              </a:spcBef>
              <a:buClr>
                <a:schemeClr val="tx1"/>
              </a:buClr>
            </a:pPr>
            <a:endParaRPr lang="bg-BG" sz="2800" dirty="0" smtClean="0">
              <a:solidFill>
                <a:srgbClr val="0070C0"/>
              </a:solidFill>
              <a:latin typeface="Arial Black" pitchFamily="34" charset="0"/>
            </a:endParaRPr>
          </a:p>
          <a:p>
            <a:pPr marL="0" lvl="1" algn="ctr">
              <a:lnSpc>
                <a:spcPct val="80000"/>
              </a:lnSpc>
              <a:spcBef>
                <a:spcPct val="0"/>
              </a:spcBef>
              <a:buClr>
                <a:schemeClr val="tx1"/>
              </a:buClr>
            </a:pPr>
            <a:r>
              <a:rPr lang="bg-BG" sz="2800" dirty="0" smtClean="0">
                <a:solidFill>
                  <a:srgbClr val="0070C0"/>
                </a:solidFill>
                <a:latin typeface="Arial Black" pitchFamily="34" charset="0"/>
              </a:rPr>
              <a:t>срок </a:t>
            </a:r>
            <a:r>
              <a:rPr lang="bg-BG" sz="2800" dirty="0" smtClean="0">
                <a:solidFill>
                  <a:srgbClr val="0070C0"/>
                </a:solidFill>
                <a:latin typeface="Arial Black" pitchFamily="34" charset="0"/>
              </a:rPr>
              <a:t>01.02.2016 г. – 01.02.2020 г. </a:t>
            </a:r>
            <a:endParaRPr lang="bg-BG" sz="2800" dirty="0" smtClean="0">
              <a:solidFill>
                <a:srgbClr val="0070C0"/>
              </a:solidFill>
              <a:latin typeface="Arial Black" pitchFamily="34" charset="0"/>
            </a:endParaRPr>
          </a:p>
          <a:p>
            <a:pPr marL="282575" lvl="1" algn="just">
              <a:lnSpc>
                <a:spcPct val="80000"/>
              </a:lnSpc>
              <a:spcBef>
                <a:spcPct val="0"/>
              </a:spcBef>
              <a:buClr>
                <a:schemeClr val="tx1"/>
              </a:buClr>
            </a:pPr>
            <a:endParaRPr lang="bg-BG" sz="2400" dirty="0" smtClean="0">
              <a:solidFill>
                <a:srgbClr val="0070C0"/>
              </a:solidFill>
              <a:latin typeface="Arial Black" pitchFamily="34" charset="0"/>
            </a:endParaRPr>
          </a:p>
          <a:p>
            <a:pPr algn="just">
              <a:buClrTx/>
              <a:buSzPct val="100000"/>
              <a:buNone/>
            </a:pPr>
            <a:r>
              <a:rPr lang="bg-BG" sz="3000" dirty="0" smtClean="0">
                <a:solidFill>
                  <a:srgbClr val="0070C0"/>
                </a:solidFill>
                <a:latin typeface="Arial Black" pitchFamily="34" charset="0"/>
              </a:rPr>
              <a:t>		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b="1" dirty="0" smtClean="0">
                <a:solidFill>
                  <a:srgbClr val="0070C0"/>
                </a:solidFill>
                <a:latin typeface="Arial Black" pitchFamily="34" charset="0"/>
              </a:rPr>
              <a:t>Работа с докторанти </a:t>
            </a:r>
            <a:endParaRPr lang="bg-BG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bg-BG" dirty="0" smtClean="0">
                <a:solidFill>
                  <a:srgbClr val="0070C0"/>
                </a:solidFill>
                <a:latin typeface="Arial Black" pitchFamily="34" charset="0"/>
              </a:rPr>
              <a:t>Индивидуална работа на научните ръководители с докторантите;</a:t>
            </a:r>
          </a:p>
          <a:p>
            <a:r>
              <a:rPr lang="bg-BG" dirty="0" smtClean="0">
                <a:solidFill>
                  <a:srgbClr val="0070C0"/>
                </a:solidFill>
                <a:latin typeface="Arial Black" pitchFamily="34" charset="0"/>
              </a:rPr>
              <a:t>Проведени консултации с членове на отдела;</a:t>
            </a:r>
          </a:p>
          <a:p>
            <a:r>
              <a:rPr lang="bg-BG" dirty="0" smtClean="0">
                <a:solidFill>
                  <a:srgbClr val="0070C0"/>
                </a:solidFill>
                <a:latin typeface="Arial Black" pitchFamily="34" charset="0"/>
              </a:rPr>
              <a:t>Взети изпити, съгласно индивидуалния учебен план;</a:t>
            </a:r>
          </a:p>
          <a:p>
            <a:r>
              <a:rPr lang="bg-BG" dirty="0" smtClean="0">
                <a:solidFill>
                  <a:srgbClr val="0070C0"/>
                </a:solidFill>
                <a:latin typeface="Arial Black" pitchFamily="34" charset="0"/>
              </a:rPr>
              <a:t>Подпомагане на докторантите при структурирането и разработването на дисертационните трудове;</a:t>
            </a:r>
            <a:endParaRPr lang="en-US" dirty="0" smtClean="0">
              <a:solidFill>
                <a:srgbClr val="0070C0"/>
              </a:solidFill>
              <a:latin typeface="Arial Black" pitchFamily="34" charset="0"/>
            </a:endParaRPr>
          </a:p>
          <a:p>
            <a:r>
              <a:rPr lang="bg-BG" dirty="0" smtClean="0">
                <a:solidFill>
                  <a:srgbClr val="0070C0"/>
                </a:solidFill>
                <a:latin typeface="Arial Black" pitchFamily="34" charset="0"/>
              </a:rPr>
              <a:t>Обсъждане на получените резултати по дисертацията.</a:t>
            </a:r>
          </a:p>
          <a:p>
            <a:endParaRPr lang="bg-BG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b="1" dirty="0">
                <a:solidFill>
                  <a:srgbClr val="0070C0"/>
                </a:solidFill>
                <a:latin typeface="Arial Black" pitchFamily="34" charset="0"/>
              </a:rPr>
              <a:t>ІІІ. </a:t>
            </a:r>
            <a:r>
              <a:rPr lang="bg-BG" b="1" dirty="0" err="1">
                <a:solidFill>
                  <a:srgbClr val="0070C0"/>
                </a:solidFill>
                <a:latin typeface="Arial Black" pitchFamily="34" charset="0"/>
              </a:rPr>
              <a:t>Публикационна</a:t>
            </a:r>
            <a:r>
              <a:rPr lang="bg-BG" b="1" dirty="0">
                <a:solidFill>
                  <a:srgbClr val="0070C0"/>
                </a:solidFill>
                <a:latin typeface="Arial Black" pitchFamily="34" charset="0"/>
              </a:rPr>
              <a:t> дейност</a:t>
            </a:r>
            <a:endParaRPr lang="bg-BG" dirty="0">
              <a:solidFill>
                <a:srgbClr val="0070C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85786" y="1714488"/>
            <a:ext cx="757242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bg-BG" sz="2400" dirty="0" smtClean="0">
                <a:solidFill>
                  <a:srgbClr val="0070C0"/>
                </a:solidFill>
                <a:latin typeface="Arial Black" pitchFamily="34" charset="0"/>
              </a:rPr>
              <a:t>Монографии – </a:t>
            </a:r>
            <a:r>
              <a:rPr lang="en-US" sz="2400" dirty="0" smtClean="0">
                <a:solidFill>
                  <a:srgbClr val="0070C0"/>
                </a:solidFill>
                <a:latin typeface="Arial Black" pitchFamily="34" charset="0"/>
              </a:rPr>
              <a:t>4</a:t>
            </a:r>
            <a:r>
              <a:rPr lang="bg-BG" sz="2400" dirty="0" smtClean="0">
                <a:solidFill>
                  <a:srgbClr val="0070C0"/>
                </a:solidFill>
                <a:latin typeface="Arial Black" pitchFamily="34" charset="0"/>
              </a:rPr>
              <a:t>, от които 2 в чужбина;</a:t>
            </a:r>
          </a:p>
          <a:p>
            <a:pPr>
              <a:buFont typeface="Arial" pitchFamily="34" charset="0"/>
              <a:buChar char="•"/>
            </a:pPr>
            <a:r>
              <a:rPr lang="bg-BG" sz="2400" dirty="0" smtClean="0">
                <a:solidFill>
                  <a:srgbClr val="0070C0"/>
                </a:solidFill>
                <a:latin typeface="Arial Black" pitchFamily="34" charset="0"/>
              </a:rPr>
              <a:t>Книги, студии – 2</a:t>
            </a:r>
          </a:p>
          <a:p>
            <a:pPr>
              <a:buFont typeface="Arial" pitchFamily="34" charset="0"/>
              <a:buChar char="•"/>
            </a:pPr>
            <a:r>
              <a:rPr lang="bg-BG" sz="2400" dirty="0" smtClean="0">
                <a:solidFill>
                  <a:srgbClr val="0070C0"/>
                </a:solidFill>
                <a:latin typeface="Arial Black" pitchFamily="34" charset="0"/>
              </a:rPr>
              <a:t>Статии в научни списания с </a:t>
            </a:r>
            <a:r>
              <a:rPr lang="bg-BG" sz="2400" dirty="0" err="1" smtClean="0">
                <a:solidFill>
                  <a:srgbClr val="0070C0"/>
                </a:solidFill>
                <a:latin typeface="Arial Black" pitchFamily="34" charset="0"/>
              </a:rPr>
              <a:t>импакт</a:t>
            </a:r>
            <a:r>
              <a:rPr lang="bg-BG" sz="2400" dirty="0" smtClean="0">
                <a:solidFill>
                  <a:srgbClr val="0070C0"/>
                </a:solidFill>
                <a:latin typeface="Arial Black" pitchFamily="34" charset="0"/>
              </a:rPr>
              <a:t> фактор – 9</a:t>
            </a:r>
          </a:p>
          <a:p>
            <a:pPr>
              <a:buFont typeface="Arial" pitchFamily="34" charset="0"/>
              <a:buChar char="•"/>
            </a:pPr>
            <a:r>
              <a:rPr lang="bg-BG" sz="2400" dirty="0" smtClean="0">
                <a:solidFill>
                  <a:srgbClr val="0070C0"/>
                </a:solidFill>
                <a:latin typeface="Arial Black" pitchFamily="34" charset="0"/>
              </a:rPr>
              <a:t>Статии в научни списания без </a:t>
            </a:r>
            <a:r>
              <a:rPr lang="bg-BG" sz="2400" dirty="0" err="1" smtClean="0">
                <a:solidFill>
                  <a:srgbClr val="0070C0"/>
                </a:solidFill>
                <a:latin typeface="Arial Black" pitchFamily="34" charset="0"/>
              </a:rPr>
              <a:t>импакт</a:t>
            </a:r>
            <a:r>
              <a:rPr lang="bg-BG" sz="2400" dirty="0" smtClean="0">
                <a:solidFill>
                  <a:srgbClr val="0070C0"/>
                </a:solidFill>
                <a:latin typeface="Arial Black" pitchFamily="34" charset="0"/>
              </a:rPr>
              <a:t> фактор – 6</a:t>
            </a:r>
          </a:p>
          <a:p>
            <a:pPr>
              <a:buFont typeface="Arial" pitchFamily="34" charset="0"/>
              <a:buChar char="•"/>
            </a:pPr>
            <a:r>
              <a:rPr lang="bg-BG" sz="2400" dirty="0" smtClean="0">
                <a:solidFill>
                  <a:srgbClr val="0070C0"/>
                </a:solidFill>
                <a:latin typeface="Arial Black" pitchFamily="34" charset="0"/>
              </a:rPr>
              <a:t> Статии в чуждестранни списания - </a:t>
            </a:r>
            <a:r>
              <a:rPr lang="en-US" sz="2400" dirty="0" smtClean="0">
                <a:solidFill>
                  <a:srgbClr val="0070C0"/>
                </a:solidFill>
                <a:latin typeface="Arial Black" pitchFamily="34" charset="0"/>
              </a:rPr>
              <a:t>8</a:t>
            </a:r>
            <a:r>
              <a:rPr lang="bg-BG" sz="2400" dirty="0" smtClean="0">
                <a:solidFill>
                  <a:srgbClr val="0070C0"/>
                </a:solidFill>
                <a:latin typeface="Arial Black" pitchFamily="34" charset="0"/>
              </a:rPr>
              <a:t>;</a:t>
            </a:r>
          </a:p>
          <a:p>
            <a:pPr>
              <a:buFont typeface="Arial" pitchFamily="34" charset="0"/>
              <a:buChar char="•"/>
            </a:pPr>
            <a:r>
              <a:rPr lang="bg-BG" sz="2400" dirty="0" smtClean="0">
                <a:solidFill>
                  <a:srgbClr val="0070C0"/>
                </a:solidFill>
                <a:latin typeface="Arial Black" pitchFamily="34" charset="0"/>
              </a:rPr>
              <a:t>Публикации в национални научни сборници – 2</a:t>
            </a:r>
          </a:p>
          <a:p>
            <a:pPr>
              <a:buFont typeface="Arial" pitchFamily="34" charset="0"/>
              <a:buChar char="•"/>
            </a:pPr>
            <a:r>
              <a:rPr lang="bg-BG" sz="2400" dirty="0" smtClean="0">
                <a:solidFill>
                  <a:srgbClr val="0070C0"/>
                </a:solidFill>
                <a:latin typeface="Arial Black" pitchFamily="34" charset="0"/>
              </a:rPr>
              <a:t>Постери - 2</a:t>
            </a:r>
          </a:p>
          <a:p>
            <a:pPr>
              <a:buFont typeface="Arial" pitchFamily="34" charset="0"/>
              <a:buChar char="•"/>
            </a:pPr>
            <a:r>
              <a:rPr lang="bg-BG" sz="2400" dirty="0" smtClean="0">
                <a:solidFill>
                  <a:srgbClr val="0070C0"/>
                </a:solidFill>
                <a:latin typeface="Arial Black" pitchFamily="34" charset="0"/>
              </a:rPr>
              <a:t> Научно-популярни публикации – 1</a:t>
            </a:r>
            <a:r>
              <a:rPr lang="en-US" sz="2400" dirty="0" smtClean="0">
                <a:solidFill>
                  <a:srgbClr val="0070C0"/>
                </a:solidFill>
                <a:latin typeface="Arial Black" pitchFamily="34" charset="0"/>
              </a:rPr>
              <a:t>2</a:t>
            </a:r>
            <a:endParaRPr lang="bg-BG" sz="2400" dirty="0" smtClean="0">
              <a:solidFill>
                <a:srgbClr val="0070C0"/>
              </a:solidFill>
              <a:latin typeface="Arial Black" pitchFamily="34" charset="0"/>
            </a:endParaRPr>
          </a:p>
          <a:p>
            <a:endParaRPr lang="bg-BG" sz="2400" dirty="0" smtClean="0">
              <a:solidFill>
                <a:schemeClr val="accent6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440</TotalTime>
  <Words>474</Words>
  <Application>Microsoft Office PowerPoint</Application>
  <PresentationFormat>On-screen Show (4:3)</PresentationFormat>
  <Paragraphs>85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Отчет  за извършената работа за периода 1.01.-31.12.2017 г. на отдел “Икономика и управление на земеделието и хранителните вериги” </vt:lpstr>
      <vt:lpstr>Колектив:</vt:lpstr>
      <vt:lpstr>Направления на работа:</vt:lpstr>
      <vt:lpstr>І. Научно-изследователска работа</vt:lpstr>
      <vt:lpstr>Научно-изследователска работа</vt:lpstr>
      <vt:lpstr>Научно-изследователска работа</vt:lpstr>
      <vt:lpstr>ІІ. Работа с докторанти </vt:lpstr>
      <vt:lpstr>Работа с докторанти </vt:lpstr>
      <vt:lpstr>ІІІ. Публикационна дейност</vt:lpstr>
      <vt:lpstr>ІV. Участие в научни форуми</vt:lpstr>
      <vt:lpstr>V. Обучение</vt:lpstr>
      <vt:lpstr>VІ. Кариерно развитие</vt:lpstr>
      <vt:lpstr>VІІ. Проведени заседания на отдела</vt:lpstr>
      <vt:lpstr>  Благодаря за вниманието! 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 за извършената работа за периода 1.1.-31.12.2017 г. на отдел “Икономика и управление на земеделските организации”</dc:title>
  <dc:creator>OWNER</dc:creator>
  <cp:lastModifiedBy>free</cp:lastModifiedBy>
  <cp:revision>56</cp:revision>
  <dcterms:created xsi:type="dcterms:W3CDTF">2018-01-22T11:55:35Z</dcterms:created>
  <dcterms:modified xsi:type="dcterms:W3CDTF">2018-02-06T09:30:21Z</dcterms:modified>
</cp:coreProperties>
</file>