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70" r:id="rId9"/>
    <p:sldId id="264" r:id="rId10"/>
    <p:sldId id="266" r:id="rId11"/>
    <p:sldId id="27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B856-2351-4EC5-B3CF-D724E7945E71}" type="datetimeFigureOut">
              <a:rPr lang="bg-BG" smtClean="0"/>
              <a:pPr/>
              <a:t>06.2.2018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B256-5D85-4D8C-AF8B-91A8D54DE69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15290" cy="3643338"/>
          </a:xfrm>
        </p:spPr>
        <p:txBody>
          <a:bodyPr>
            <a:normAutofit/>
          </a:bodyPr>
          <a:lstStyle/>
          <a:p>
            <a:r>
              <a:rPr lang="bg-BG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Отчет </a:t>
            </a:r>
            <a:br>
              <a:rPr lang="bg-BG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bg-BG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извършената работа за периода </a:t>
            </a:r>
            <a:r>
              <a:rPr lang="bg-BG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1.01</a:t>
            </a:r>
            <a:r>
              <a:rPr lang="bg-BG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.-31.12.201</a:t>
            </a:r>
            <a:r>
              <a:rPr lang="en-US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bg-BG" sz="31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г. на отдел “Икономика и управление на земеделието и хранителните вериги”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bg-BG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15110" cy="1138230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 Н-к отдел проф. Румен Попов</a:t>
            </a:r>
            <a:endParaRPr lang="bg-B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ІV. Участие в научни форуми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1857364"/>
            <a:ext cx="6572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Организирането и провеждането на  </a:t>
            </a:r>
          </a:p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Международна научна конференция “Развитие на земеделието и тенденции на стоковите пазари” – 1.01.2017 г.</a:t>
            </a:r>
          </a:p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/Б. Иванов/</a:t>
            </a:r>
          </a:p>
          <a:p>
            <a:pPr>
              <a:buNone/>
            </a:pPr>
            <a:r>
              <a:rPr lang="bg-BG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bg-BG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  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Доклади на международни форуми -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8</a:t>
            </a:r>
            <a:endParaRPr lang="bg-BG" sz="24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V. Обучение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Обучение в </a:t>
            </a:r>
            <a:r>
              <a:rPr lang="en-US" dirty="0" smtClean="0">
                <a:solidFill>
                  <a:srgbClr val="0070C0"/>
                </a:solidFill>
              </a:rPr>
              <a:t>Shanghai Jiao Tong University, </a:t>
            </a:r>
            <a:r>
              <a:rPr lang="bg-BG" dirty="0" smtClean="0">
                <a:solidFill>
                  <a:srgbClr val="0070C0"/>
                </a:solidFill>
              </a:rPr>
              <a:t>Китай, на тема: </a:t>
            </a:r>
            <a:r>
              <a:rPr lang="en-US" dirty="0" smtClean="0">
                <a:solidFill>
                  <a:srgbClr val="0070C0"/>
                </a:solidFill>
              </a:rPr>
              <a:t>Belt and Road High-End Training Program: Chinese Modern Agriculture Sustainable Development and Food Safety”</a:t>
            </a:r>
          </a:p>
          <a:p>
            <a:pPr>
              <a:buNone/>
            </a:pPr>
            <a:r>
              <a:rPr lang="bg-BG" dirty="0" smtClean="0">
                <a:solidFill>
                  <a:srgbClr val="0070C0"/>
                </a:solidFill>
              </a:rPr>
              <a:t>    гл. ас. </a:t>
            </a:r>
            <a:r>
              <a:rPr lang="bg-BG" dirty="0" smtClean="0">
                <a:solidFill>
                  <a:srgbClr val="0070C0"/>
                </a:solidFill>
              </a:rPr>
              <a:t>д-р </a:t>
            </a:r>
            <a:r>
              <a:rPr lang="bg-BG" dirty="0" smtClean="0">
                <a:solidFill>
                  <a:srgbClr val="0070C0"/>
                </a:solidFill>
              </a:rPr>
              <a:t>Десислава Тотева</a:t>
            </a:r>
            <a:endParaRPr lang="bg-B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rgbClr val="0070C0"/>
                </a:solidFill>
                <a:latin typeface="Arial Black" pitchFamily="34" charset="0"/>
              </a:rPr>
              <a:t>VІ. Кариерно развитие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1500174"/>
            <a:ext cx="6858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Една процедура за присъждане на академична длъжност “главен асистент” - реализирана</a:t>
            </a:r>
          </a:p>
          <a:p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Гл. асистент Емилия Соколова</a:t>
            </a:r>
          </a:p>
          <a:p>
            <a:endParaRPr lang="bg-BG" sz="24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bg-BG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VІІ. Проведени заседания на отдела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1643050"/>
            <a:ext cx="78581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Брой заседания – 11</a:t>
            </a:r>
          </a:p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 Разгледани въпроси:</a:t>
            </a:r>
          </a:p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-  Обсъждане на дисертационни трудове на докторанти - един;</a:t>
            </a:r>
          </a:p>
          <a:p>
            <a:pPr>
              <a:buFontTx/>
              <a:buChar char="-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Приемане на личните отчети на учени и докторанти;</a:t>
            </a:r>
          </a:p>
          <a:p>
            <a:pPr>
              <a:buFontTx/>
              <a:buChar char="-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Обсъждане и приемане на отчетите на плановите проекти, както и предложения за нови проекти;</a:t>
            </a:r>
          </a:p>
          <a:p>
            <a:pPr>
              <a:buFontTx/>
              <a:buChar char="-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Процедурни въпроси във връзка с кариерното развитие на учените в отдела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>
              <a:buFontTx/>
              <a:buChar char="-"/>
            </a:pPr>
            <a:endParaRPr lang="bg-BG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bg-BG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bg-BG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bg-BG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bg-BG" smtClean="0">
                <a:solidFill>
                  <a:srgbClr val="0070C0"/>
                </a:solidFill>
                <a:latin typeface="Arial Black" pitchFamily="34" charset="0"/>
              </a:rPr>
              <a:t>Благодаря за </a:t>
            </a:r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вниманието! </a:t>
            </a:r>
            <a:b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0364" y="3214686"/>
            <a:ext cx="367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проф.  Румен Попов</a:t>
            </a:r>
            <a:endParaRPr lang="bg-B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Колектив: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Проф. Румен Попов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Доц. Нона Маламова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Доц. Диляна Митова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Доц.</a:t>
            </a:r>
            <a:r>
              <a:rPr lang="bg-BG" dirty="0">
                <a:solidFill>
                  <a:srgbClr val="0070C0"/>
                </a:solidFill>
              </a:rPr>
              <a:t> </a:t>
            </a:r>
            <a:r>
              <a:rPr lang="bg-BG" dirty="0" smtClean="0">
                <a:solidFill>
                  <a:srgbClr val="0070C0"/>
                </a:solidFill>
              </a:rPr>
              <a:t>Божидар Иванов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Гл. ас. Десислава Тотева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bg-BG" dirty="0" smtClean="0">
                <a:solidFill>
                  <a:srgbClr val="0070C0"/>
                </a:solidFill>
              </a:rPr>
              <a:t>Гл. ас. Емилия Соколова</a:t>
            </a:r>
          </a:p>
          <a:p>
            <a:endParaRPr lang="bg-B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Направления на работа: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500174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І. Научно-изследователска работа</a:t>
            </a:r>
          </a:p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ІІ. Работа с докторанти </a:t>
            </a:r>
          </a:p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ІІІ. </a:t>
            </a:r>
            <a:r>
              <a:rPr lang="bg-BG" sz="2800" b="1" dirty="0" err="1" smtClean="0">
                <a:solidFill>
                  <a:srgbClr val="0070C0"/>
                </a:solidFill>
                <a:latin typeface="Arial Black" pitchFamily="34" charset="0"/>
              </a:rPr>
              <a:t>Публикационна</a:t>
            </a:r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 дейност</a:t>
            </a:r>
          </a:p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ІV. Участие в научни форуми</a:t>
            </a:r>
          </a:p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V. Обучение</a:t>
            </a:r>
          </a:p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VІ. Кариерно развитие</a:t>
            </a:r>
          </a:p>
          <a:p>
            <a:r>
              <a:rPr lang="bg-BG" sz="2800" b="1" dirty="0" smtClean="0">
                <a:solidFill>
                  <a:srgbClr val="0070C0"/>
                </a:solidFill>
                <a:latin typeface="Arial Black" pitchFamily="34" charset="0"/>
              </a:rPr>
              <a:t>VІІ. Проведени заседания на отдела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І. Научно-изследователска работа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857364"/>
            <a:ext cx="67866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bg-BG" sz="2800" i="1" u="sng" dirty="0" smtClean="0">
                <a:solidFill>
                  <a:srgbClr val="0070C0"/>
                </a:solidFill>
                <a:latin typeface="Arial Black" pitchFamily="34" charset="0"/>
              </a:rPr>
              <a:t>Научен проект, финансиран от ССА:   </a:t>
            </a:r>
          </a:p>
          <a:p>
            <a:endParaRPr lang="bg-BG" sz="2800" i="1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bg-BG" sz="2800" i="1" dirty="0" smtClean="0">
                <a:solidFill>
                  <a:srgbClr val="0070C0"/>
                </a:solidFill>
                <a:latin typeface="Arial Black" pitchFamily="34" charset="0"/>
              </a:rPr>
              <a:t>Въздействие на ОСП върху хранителната верига и разработване на сценарии за промяна на политиката </a:t>
            </a:r>
          </a:p>
          <a:p>
            <a:endParaRPr lang="bg-BG" sz="2800" i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bg-BG" sz="2800" i="1" dirty="0" smtClean="0">
                <a:solidFill>
                  <a:srgbClr val="0070C0"/>
                </a:solidFill>
                <a:latin typeface="Arial Black" pitchFamily="34" charset="0"/>
              </a:rPr>
              <a:t>Ръководител: доц. Б. Иванов  </a:t>
            </a:r>
          </a:p>
          <a:p>
            <a:endParaRPr lang="bg-BG" sz="2800" i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bg-BG" sz="2800" i="1" u="sng" dirty="0" smtClean="0">
                <a:solidFill>
                  <a:srgbClr val="C00000"/>
                </a:solidFill>
                <a:latin typeface="Arial Black" pitchFamily="34" charset="0"/>
              </a:rPr>
              <a:t>       </a:t>
            </a:r>
            <a:endParaRPr lang="bg-BG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Научно-изследователска работа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571612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Допълнителни проекти:</a:t>
            </a:r>
            <a:endParaRPr lang="bg-BG" i="1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bg-BG" i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bg-BG" i="1" u="sng" dirty="0" smtClean="0">
                <a:solidFill>
                  <a:srgbClr val="C00000"/>
                </a:solidFill>
                <a:latin typeface="Arial Black" pitchFamily="34" charset="0"/>
              </a:rPr>
              <a:t>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928662" y="2500306"/>
            <a:ext cx="74295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Укрепване 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на аналитичния капацитет и публичната дейност на Центъра за икономически изследвания в селското стопанство (САРА), ръководител доц. Б. Иванов</a:t>
            </a:r>
          </a:p>
          <a:p>
            <a:pPr marL="342900" indent="-342900">
              <a:buAutoNum type="arabicPeriod"/>
            </a:pPr>
            <a:endParaRPr lang="bg-BG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bg-BG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solidFill>
                  <a:srgbClr val="0070C0"/>
                </a:solidFill>
                <a:latin typeface="Arial Black" pitchFamily="34" charset="0"/>
              </a:rPr>
              <a:t>Научно-изследователска</a:t>
            </a:r>
            <a:r>
              <a:rPr lang="bg-BG" b="1" dirty="0" smtClean="0">
                <a:solidFill>
                  <a:srgbClr val="0070C0"/>
                </a:solidFill>
                <a:effectLst/>
                <a:latin typeface="Arial Black" pitchFamily="34" charset="0"/>
              </a:rPr>
              <a:t> работа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2071678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Допълнителни проекти:</a:t>
            </a:r>
          </a:p>
          <a:p>
            <a:r>
              <a:rPr lang="bg-BG" sz="2400" i="1" u="sng" dirty="0" smtClean="0">
                <a:solidFill>
                  <a:srgbClr val="0070C0"/>
                </a:solidFill>
                <a:latin typeface="Arial Black" pitchFamily="34" charset="0"/>
              </a:rPr>
              <a:t>Двустранно сътрудничество </a:t>
            </a:r>
          </a:p>
          <a:p>
            <a:pPr>
              <a:buNone/>
            </a:pPr>
            <a:endParaRPr lang="bg-BG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Сравнително 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изследване на екологичните условия, съхранението на културните ресурси и устойчивото развитие на туризма в селските райони на Китай и България, финансиран от ФНИ, ръководител доц. Б. Иванов </a:t>
            </a:r>
          </a:p>
          <a:p>
            <a:pPr>
              <a:buNone/>
            </a:pPr>
            <a:endParaRPr lang="bg-BG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ІІ. Работа с докторанти 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412776"/>
            <a:ext cx="7920880" cy="528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Докторска програма “Икономика и 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управление (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по отрасли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)”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</a:pPr>
            <a:endParaRPr lang="bg-BG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Задочна 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форма на 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обучение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</a:pPr>
            <a:endParaRPr lang="bg-BG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282575" lvl="1" algn="ctr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Теодора Василева 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Семерджиева</a:t>
            </a:r>
          </a:p>
          <a:p>
            <a:pPr marL="282575" lvl="1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 marL="282575" lvl="1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Научен ръководител: </a:t>
            </a:r>
          </a:p>
          <a:p>
            <a:pPr marL="282575" lvl="1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	доц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. д-р Нона 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Маламова</a:t>
            </a:r>
          </a:p>
          <a:p>
            <a:pPr marL="282575" lvl="1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endParaRPr lang="bg-BG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lvl="1" algn="ctr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срок </a:t>
            </a:r>
            <a:r>
              <a:rPr lang="bg-BG" sz="2800" dirty="0" smtClean="0">
                <a:solidFill>
                  <a:srgbClr val="0070C0"/>
                </a:solidFill>
                <a:latin typeface="Arial Black" pitchFamily="34" charset="0"/>
              </a:rPr>
              <a:t>01.02.2016 г. – 01.02.2020 г. </a:t>
            </a:r>
            <a:endParaRPr lang="bg-BG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282575" lvl="1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endParaRPr lang="bg-BG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ClrTx/>
              <a:buSzPct val="100000"/>
              <a:buNone/>
            </a:pPr>
            <a:r>
              <a:rPr lang="bg-BG" sz="3000" dirty="0" smtClean="0">
                <a:solidFill>
                  <a:srgbClr val="0070C0"/>
                </a:solidFill>
                <a:latin typeface="Arial Black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0070C0"/>
                </a:solidFill>
                <a:latin typeface="Arial Black" pitchFamily="34" charset="0"/>
              </a:rPr>
              <a:t>Работа с докторанти 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Индивидуална работа на научните ръководители с докторантите;</a:t>
            </a:r>
          </a:p>
          <a:p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Проведени консултации с членове на отдела;</a:t>
            </a:r>
          </a:p>
          <a:p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Взети изпити, съгласно индивидуалния учебен план;</a:t>
            </a:r>
          </a:p>
          <a:p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Подпомагане на докторантите при структурирането и разработването на дисертационните трудове;</a:t>
            </a:r>
            <a:endParaRPr lang="en-US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bg-BG" dirty="0" smtClean="0">
                <a:solidFill>
                  <a:srgbClr val="0070C0"/>
                </a:solidFill>
                <a:latin typeface="Arial Black" pitchFamily="34" charset="0"/>
              </a:rPr>
              <a:t>Обсъждане на получените резултати по дисертацията.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>
                <a:solidFill>
                  <a:srgbClr val="0070C0"/>
                </a:solidFill>
                <a:latin typeface="Arial Black" pitchFamily="34" charset="0"/>
              </a:rPr>
              <a:t>ІІІ. </a:t>
            </a:r>
            <a:r>
              <a:rPr lang="bg-BG" b="1" dirty="0" err="1">
                <a:solidFill>
                  <a:srgbClr val="0070C0"/>
                </a:solidFill>
                <a:latin typeface="Arial Black" pitchFamily="34" charset="0"/>
              </a:rPr>
              <a:t>Публикационна</a:t>
            </a:r>
            <a:r>
              <a:rPr lang="bg-BG" b="1" dirty="0">
                <a:solidFill>
                  <a:srgbClr val="0070C0"/>
                </a:solidFill>
                <a:latin typeface="Arial Black" pitchFamily="34" charset="0"/>
              </a:rPr>
              <a:t> дейност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71448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Монографии –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4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, от които 2 в чужбина;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Книги, студии – 2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Статии в научни списания с </a:t>
            </a:r>
            <a:r>
              <a:rPr lang="bg-BG" sz="2400" dirty="0" err="1" smtClean="0">
                <a:solidFill>
                  <a:srgbClr val="0070C0"/>
                </a:solidFill>
                <a:latin typeface="Arial Black" pitchFamily="34" charset="0"/>
              </a:rPr>
              <a:t>импакт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 фактор – 9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Статии в научни списания без </a:t>
            </a:r>
            <a:r>
              <a:rPr lang="bg-BG" sz="2400" dirty="0" err="1" smtClean="0">
                <a:solidFill>
                  <a:srgbClr val="0070C0"/>
                </a:solidFill>
                <a:latin typeface="Arial Black" pitchFamily="34" charset="0"/>
              </a:rPr>
              <a:t>импакт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 фактор – 6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 Статии в чуждестранни списания -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8</a:t>
            </a: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Публикации в национални научни сборници – 2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Постери - 2</a:t>
            </a:r>
          </a:p>
          <a:p>
            <a:pPr>
              <a:buFont typeface="Arial" pitchFamily="34" charset="0"/>
              <a:buChar char="•"/>
            </a:pPr>
            <a:r>
              <a:rPr lang="bg-BG" sz="2400" dirty="0" smtClean="0">
                <a:solidFill>
                  <a:srgbClr val="0070C0"/>
                </a:solidFill>
                <a:latin typeface="Arial Black" pitchFamily="34" charset="0"/>
              </a:rPr>
              <a:t> Научно-популярни публикации – 1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2</a:t>
            </a:r>
            <a:endParaRPr lang="bg-BG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bg-BG" sz="2400" dirty="0" smtClean="0">
              <a:solidFill>
                <a:schemeClr val="accent6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474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Отчет  за извършената работа за периода 1.01.-31.12.2017 г. на отдел “Икономика и управление на земеделието и хранителните вериги” </vt:lpstr>
      <vt:lpstr>Колектив:</vt:lpstr>
      <vt:lpstr>Направления на работа:</vt:lpstr>
      <vt:lpstr>І. Научно-изследователска работа</vt:lpstr>
      <vt:lpstr>Научно-изследователска работа</vt:lpstr>
      <vt:lpstr>Научно-изследователска работа</vt:lpstr>
      <vt:lpstr>ІІ. Работа с докторанти </vt:lpstr>
      <vt:lpstr>Работа с докторанти </vt:lpstr>
      <vt:lpstr>ІІІ. Публикационна дейност</vt:lpstr>
      <vt:lpstr>ІV. Участие в научни форуми</vt:lpstr>
      <vt:lpstr>V. Обучение</vt:lpstr>
      <vt:lpstr>VІ. Кариерно развитие</vt:lpstr>
      <vt:lpstr>VІІ. Проведени заседания на отдела</vt:lpstr>
      <vt:lpstr>  Благодаря за вниманието!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за извършената работа за периода 1.1.-31.12.2017 г. на отдел “Икономика и управление на земеделските организации”</dc:title>
  <dc:creator>OWNER</dc:creator>
  <cp:lastModifiedBy>free</cp:lastModifiedBy>
  <cp:revision>56</cp:revision>
  <dcterms:created xsi:type="dcterms:W3CDTF">2018-01-22T11:55:35Z</dcterms:created>
  <dcterms:modified xsi:type="dcterms:W3CDTF">2018-02-06T09:30:21Z</dcterms:modified>
</cp:coreProperties>
</file>