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69" r:id="rId5"/>
    <p:sldId id="268" r:id="rId6"/>
    <p:sldId id="262" r:id="rId7"/>
    <p:sldId id="258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6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AE_2016\MZH_stopanstva\Nova%20zadacha\Obshta%20informazia_kravi%20i%20ovze%20FADN%20Brussel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IAE_2016\MZH_stopanstva\Nova%20zadacha\FADN-BulgariaData2012-&#1047;&#1072;&#1076;&#1072;&#1095;&#1072;_Kaneva_Less%20Favored%20&#1054;&#1042;&#1062;&#1045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9_10-1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9_10-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AE_2016\MZH_stopanstva\Nova%20zadacha\Obshta%20informazia_kravi%20i%20ovze%20FADN%20Brusse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3_4-2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3_4-2%20(1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15_16-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15_16-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AE_2016\MZH_stopanstva\Nova%20zadacha\FADN-BulgariaData2012-&#1047;&#1072;&#1076;&#1072;&#1095;&#1072;_Kaneva_&#1085;&#1086;&#1074;%2018%20&#1089;&#1088;&#1077;&#1076;&#1085;&#108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7_8-1%20(1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roian2016\Ot_Kaneva\7_8-1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plotArea>
      <c:layout>
        <c:manualLayout>
          <c:layoutTarget val="inner"/>
          <c:xMode val="edge"/>
          <c:yMode val="edge"/>
          <c:x val="8.5763870033487358E-2"/>
          <c:y val="1.7535972138661395E-2"/>
          <c:w val="0.5824545207711096"/>
          <c:h val="0.89610872112663498"/>
        </c:manualLayout>
      </c:layout>
      <c:lineChart>
        <c:grouping val="standard"/>
        <c:ser>
          <c:idx val="0"/>
          <c:order val="0"/>
          <c:tx>
            <c:strRef>
              <c:f>Крави!$N$78</c:f>
              <c:strCache>
                <c:ptCount val="1"/>
                <c:pt idx="0">
                  <c:v>Брутна продукция</c:v>
                </c:pt>
              </c:strCache>
            </c:strRef>
          </c:tx>
          <c:cat>
            <c:numRef>
              <c:f>Крави!$M$79:$M$82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Крави!$N$79:$N$82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1.4958066552439186</c:v>
                </c:pt>
                <c:pt idx="2">
                  <c:v>1.6500135269185889</c:v>
                </c:pt>
                <c:pt idx="3">
                  <c:v>1.841915411669222</c:v>
                </c:pt>
              </c:numCache>
            </c:numRef>
          </c:val>
        </c:ser>
        <c:ser>
          <c:idx val="1"/>
          <c:order val="1"/>
          <c:tx>
            <c:strRef>
              <c:f>Крави!$O$78</c:f>
              <c:strCache>
                <c:ptCount val="1"/>
                <c:pt idx="0">
                  <c:v>Междинно потребление</c:v>
                </c:pt>
              </c:strCache>
            </c:strRef>
          </c:tx>
          <c:cat>
            <c:numRef>
              <c:f>Крави!$M$79:$M$82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Крави!$O$79:$O$82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1.7702882483370299</c:v>
                </c:pt>
                <c:pt idx="2">
                  <c:v>1.9602365114560349</c:v>
                </c:pt>
                <c:pt idx="3">
                  <c:v>2.0978566149297624</c:v>
                </c:pt>
              </c:numCache>
            </c:numRef>
          </c:val>
        </c:ser>
        <c:ser>
          <c:idx val="2"/>
          <c:order val="2"/>
          <c:tx>
            <c:strRef>
              <c:f>Крави!$P$78</c:f>
              <c:strCache>
                <c:ptCount val="1"/>
                <c:pt idx="0">
                  <c:v>Амортизации</c:v>
                </c:pt>
              </c:strCache>
            </c:strRef>
          </c:tx>
          <c:cat>
            <c:numRef>
              <c:f>Крави!$M$79:$M$82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Крави!$P$79:$P$82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2.2388059701492367</c:v>
                </c:pt>
                <c:pt idx="2">
                  <c:v>2.7555970149253812</c:v>
                </c:pt>
                <c:pt idx="3">
                  <c:v>3.2164179104477597</c:v>
                </c:pt>
              </c:numCache>
            </c:numRef>
          </c:val>
        </c:ser>
        <c:ser>
          <c:idx val="3"/>
          <c:order val="3"/>
          <c:tx>
            <c:strRef>
              <c:f>Крави!$Q$78</c:f>
              <c:strCache>
                <c:ptCount val="1"/>
                <c:pt idx="0">
                  <c:v>ТРЗ</c:v>
                </c:pt>
              </c:strCache>
            </c:strRef>
          </c:tx>
          <c:cat>
            <c:numRef>
              <c:f>Крави!$M$79:$M$82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Крави!$Q$79:$Q$82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3.0567260940032179</c:v>
                </c:pt>
                <c:pt idx="2">
                  <c:v>3.1766612641815235</c:v>
                </c:pt>
                <c:pt idx="3">
                  <c:v>3.3630470016207457</c:v>
                </c:pt>
              </c:numCache>
            </c:numRef>
          </c:val>
        </c:ser>
        <c:ser>
          <c:idx val="4"/>
          <c:order val="4"/>
          <c:tx>
            <c:strRef>
              <c:f>Крави!$R$78</c:f>
              <c:strCache>
                <c:ptCount val="1"/>
                <c:pt idx="0">
                  <c:v>Рента</c:v>
                </c:pt>
              </c:strCache>
            </c:strRef>
          </c:tx>
          <c:cat>
            <c:numRef>
              <c:f>Крави!$M$79:$M$82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Крави!$R$79:$R$82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2.7954545454545454</c:v>
                </c:pt>
                <c:pt idx="2">
                  <c:v>5.2424242424242395</c:v>
                </c:pt>
                <c:pt idx="3">
                  <c:v>6.2196969696969697</c:v>
                </c:pt>
              </c:numCache>
            </c:numRef>
          </c:val>
        </c:ser>
        <c:marker val="1"/>
        <c:axId val="76559488"/>
        <c:axId val="76561024"/>
      </c:lineChart>
      <c:catAx>
        <c:axId val="76559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561024"/>
        <c:crosses val="autoZero"/>
        <c:auto val="1"/>
        <c:lblAlgn val="ctr"/>
        <c:lblOffset val="100"/>
      </c:catAx>
      <c:valAx>
        <c:axId val="76561024"/>
        <c:scaling>
          <c:orientation val="minMax"/>
        </c:scaling>
        <c:axPos val="l"/>
        <c:majorGridlines/>
        <c:numFmt formatCode="General" sourceLinked="1"/>
        <c:tickLblPos val="nextTo"/>
        <c:crossAx val="7655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82966784324459"/>
          <c:y val="1.3598023869346479E-2"/>
          <c:w val="0.32633699882342365"/>
          <c:h val="0.97798009623797422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Овце!$ND$38</c:f>
              <c:strCache>
                <c:ptCount val="1"/>
                <c:pt idx="0">
                  <c:v>Нр със субсидии</c:v>
                </c:pt>
              </c:strCache>
            </c:strRef>
          </c:tx>
          <c:dLbls>
            <c:dLbl>
              <c:idx val="0"/>
              <c:layout>
                <c:manualLayout>
                  <c:x val="1.1661927675707218E-2"/>
                  <c:y val="0.10115836121506067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dLbl>
              <c:idx val="1"/>
              <c:layout>
                <c:manualLayout>
                  <c:x val="1.8518518518518531E-2"/>
                  <c:y val="0.10129954663792003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1.0060148731408581E-2"/>
                  <c:y val="5.906787130164351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txPr>
              <a:bodyPr/>
              <a:lstStyle/>
              <a:p>
                <a:pPr>
                  <a:defRPr sz="900"/>
                </a:pPr>
                <a:endParaRPr lang="bg-BG"/>
              </a:p>
            </c:txPr>
            <c:showVal val="1"/>
          </c:dLbls>
          <c:cat>
            <c:strRef>
              <c:f>Овце!$NC$39:$NC$41</c:f>
              <c:strCache>
                <c:ptCount val="3"/>
                <c:pt idx="0">
                  <c:v>Равнинни</c:v>
                </c:pt>
                <c:pt idx="1">
                  <c:v>Планински необлагодетелствани</c:v>
                </c:pt>
                <c:pt idx="2">
                  <c:v>Други необлагодетелствани</c:v>
                </c:pt>
              </c:strCache>
            </c:strRef>
          </c:cat>
          <c:val>
            <c:numRef>
              <c:f>Овце!$ND$39:$ND$41</c:f>
              <c:numCache>
                <c:formatCode>0%</c:formatCode>
                <c:ptCount val="3"/>
                <c:pt idx="0">
                  <c:v>0.86087786259542698</c:v>
                </c:pt>
                <c:pt idx="1">
                  <c:v>1.0036370671309718</c:v>
                </c:pt>
                <c:pt idx="2">
                  <c:v>0.26090350523771288</c:v>
                </c:pt>
              </c:numCache>
            </c:numRef>
          </c:val>
        </c:ser>
        <c:ser>
          <c:idx val="1"/>
          <c:order val="1"/>
          <c:tx>
            <c:strRef>
              <c:f>Овце!$NE$38</c:f>
              <c:strCache>
                <c:ptCount val="1"/>
                <c:pt idx="0">
                  <c:v>Нр без субсидии</c:v>
                </c:pt>
              </c:strCache>
            </c:strRef>
          </c:tx>
          <c:dLbls>
            <c:dLbl>
              <c:idx val="0"/>
              <c:layout>
                <c:manualLayout>
                  <c:x val="1.0177165354330709E-2"/>
                  <c:y val="0.12164151584977605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dLbl>
              <c:idx val="1"/>
              <c:layout>
                <c:manualLayout>
                  <c:x val="4.2558690580344193E-2"/>
                  <c:y val="3.1848691648606056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6.1728395061728392E-3"/>
                  <c:y val="7.01508165223622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/>
                  </a:pPr>
                  <a:endParaRPr lang="bg-BG"/>
                </a:p>
              </c:txPr>
              <c:showVal val="1"/>
            </c:dLbl>
            <c:txPr>
              <a:bodyPr/>
              <a:lstStyle/>
              <a:p>
                <a:pPr>
                  <a:defRPr sz="900"/>
                </a:pPr>
                <a:endParaRPr lang="bg-BG"/>
              </a:p>
            </c:txPr>
            <c:showVal val="1"/>
          </c:dLbls>
          <c:cat>
            <c:strRef>
              <c:f>Овце!$NC$39:$NC$41</c:f>
              <c:strCache>
                <c:ptCount val="3"/>
                <c:pt idx="0">
                  <c:v>Равнинни</c:v>
                </c:pt>
                <c:pt idx="1">
                  <c:v>Планински необлагодетелствани</c:v>
                </c:pt>
                <c:pt idx="2">
                  <c:v>Други необлагодетелствани</c:v>
                </c:pt>
              </c:strCache>
            </c:strRef>
          </c:cat>
          <c:val>
            <c:numRef>
              <c:f>Овце!$NE$39:$NE$41</c:f>
              <c:numCache>
                <c:formatCode>0%</c:formatCode>
                <c:ptCount val="3"/>
                <c:pt idx="0">
                  <c:v>0.47137404580152681</c:v>
                </c:pt>
                <c:pt idx="1">
                  <c:v>9.5531050493325428E-2</c:v>
                </c:pt>
                <c:pt idx="2">
                  <c:v>-0.22781526994359388</c:v>
                </c:pt>
              </c:numCache>
            </c:numRef>
          </c:val>
        </c:ser>
        <c:shape val="cylinder"/>
        <c:axId val="77011968"/>
        <c:axId val="77026048"/>
        <c:axId val="0"/>
      </c:bar3DChart>
      <c:catAx>
        <c:axId val="77011968"/>
        <c:scaling>
          <c:orientation val="minMax"/>
        </c:scaling>
        <c:axPos val="b"/>
        <c:tickLblPos val="low"/>
        <c:txPr>
          <a:bodyPr/>
          <a:lstStyle/>
          <a:p>
            <a:pPr>
              <a:defRPr sz="1400"/>
            </a:pPr>
            <a:endParaRPr lang="bg-BG"/>
          </a:p>
        </c:txPr>
        <c:crossAx val="77026048"/>
        <c:crosses val="autoZero"/>
        <c:auto val="1"/>
        <c:lblAlgn val="ctr"/>
        <c:lblOffset val="100"/>
      </c:catAx>
      <c:valAx>
        <c:axId val="7702604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770119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bg-BG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7.2717386021191877E-2"/>
          <c:y val="3.0139174749800324E-2"/>
          <c:w val="0.71399411879070673"/>
          <c:h val="0.89177004862598352"/>
        </c:manualLayout>
      </c:layout>
      <c:bar3DChart>
        <c:barDir val="col"/>
        <c:grouping val="stacked"/>
        <c:ser>
          <c:idx val="0"/>
          <c:order val="0"/>
          <c:tx>
            <c:strRef>
              <c:f>'Субс. вид овце'!$G$3</c:f>
              <c:strCache>
                <c:ptCount val="1"/>
                <c:pt idx="0">
                  <c:v>За животни</c:v>
                </c:pt>
              </c:strCache>
            </c:strRef>
          </c:tx>
          <c:cat>
            <c:numRef>
              <c:f>'Субс. вид овце'!$H$2:$K$2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овце'!$H$3:$K$3</c:f>
              <c:numCache>
                <c:formatCode>0.0</c:formatCode>
                <c:ptCount val="4"/>
                <c:pt idx="0">
                  <c:v>0.17015721</c:v>
                </c:pt>
                <c:pt idx="1">
                  <c:v>0.99551746999999868</c:v>
                </c:pt>
                <c:pt idx="2">
                  <c:v>1.8756409700000001</c:v>
                </c:pt>
                <c:pt idx="3">
                  <c:v>2.1064289099999987</c:v>
                </c:pt>
              </c:numCache>
            </c:numRef>
          </c:val>
        </c:ser>
        <c:ser>
          <c:idx val="1"/>
          <c:order val="1"/>
          <c:tx>
            <c:strRef>
              <c:f>'Субс. вид овце'!$G$4</c:f>
              <c:strCache>
                <c:ptCount val="1"/>
                <c:pt idx="0">
                  <c:v>ПРСР</c:v>
                </c:pt>
              </c:strCache>
            </c:strRef>
          </c:tx>
          <c:cat>
            <c:numRef>
              <c:f>'Субс. вид овце'!$H$2:$K$2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овце'!$H$4:$K$4</c:f>
              <c:numCache>
                <c:formatCode>0.0</c:formatCode>
                <c:ptCount val="4"/>
                <c:pt idx="0">
                  <c:v>0.72365710000000005</c:v>
                </c:pt>
                <c:pt idx="1">
                  <c:v>0.54176490999999949</c:v>
                </c:pt>
                <c:pt idx="2">
                  <c:v>1.3025827800000001</c:v>
                </c:pt>
                <c:pt idx="3">
                  <c:v>2.0164607299999977</c:v>
                </c:pt>
              </c:numCache>
            </c:numRef>
          </c:val>
        </c:ser>
        <c:ser>
          <c:idx val="2"/>
          <c:order val="2"/>
          <c:tx>
            <c:strRef>
              <c:f>'Субс. вид овце'!$G$5</c:f>
              <c:strCache>
                <c:ptCount val="1"/>
                <c:pt idx="0">
                  <c:v>Необвързана подкрепа</c:v>
                </c:pt>
              </c:strCache>
            </c:strRef>
          </c:tx>
          <c:cat>
            <c:numRef>
              <c:f>'Субс. вид овце'!$H$2:$K$2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овце'!$H$5:$K$5</c:f>
              <c:numCache>
                <c:formatCode>0.0</c:formatCode>
                <c:ptCount val="4"/>
                <c:pt idx="0">
                  <c:v>0.62390977000000103</c:v>
                </c:pt>
                <c:pt idx="1">
                  <c:v>1.36125768</c:v>
                </c:pt>
                <c:pt idx="2">
                  <c:v>2.1064289099999987</c:v>
                </c:pt>
                <c:pt idx="3">
                  <c:v>2.8770259299999967</c:v>
                </c:pt>
              </c:numCache>
            </c:numRef>
          </c:val>
        </c:ser>
        <c:ser>
          <c:idx val="3"/>
          <c:order val="3"/>
          <c:tx>
            <c:strRef>
              <c:f>'Субс. вид овце'!$G$6</c:f>
              <c:strCache>
                <c:ptCount val="1"/>
                <c:pt idx="0">
                  <c:v>Чл.68</c:v>
                </c:pt>
              </c:strCache>
            </c:strRef>
          </c:tx>
          <c:cat>
            <c:numRef>
              <c:f>'Субс. вид овце'!$H$2:$K$2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овце'!$H$6:$K$6</c:f>
              <c:numCache>
                <c:formatCode>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1.8091427499999999</c:v>
                </c:pt>
                <c:pt idx="3">
                  <c:v>2.0027699199999978</c:v>
                </c:pt>
              </c:numCache>
            </c:numRef>
          </c:val>
        </c:ser>
        <c:ser>
          <c:idx val="4"/>
          <c:order val="4"/>
          <c:tx>
            <c:strRef>
              <c:f>'Субс. вид овце'!$G$7</c:f>
              <c:strCache>
                <c:ptCount val="1"/>
                <c:pt idx="0">
                  <c:v>Друго подпомагане</c:v>
                </c:pt>
              </c:strCache>
            </c:strRef>
          </c:tx>
          <c:cat>
            <c:numRef>
              <c:f>'Субс. вид овце'!$H$2:$K$2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овце'!$H$7:$K$7</c:f>
              <c:numCache>
                <c:formatCode>0.0</c:formatCode>
                <c:ptCount val="4"/>
                <c:pt idx="0">
                  <c:v>0.23469960000000001</c:v>
                </c:pt>
                <c:pt idx="1">
                  <c:v>1.4473141999999983</c:v>
                </c:pt>
                <c:pt idx="2">
                  <c:v>2.6247238600000036</c:v>
                </c:pt>
                <c:pt idx="3">
                  <c:v>2.4408758400000004</c:v>
                </c:pt>
              </c:numCache>
            </c:numRef>
          </c:val>
        </c:ser>
        <c:gapWidth val="75"/>
        <c:gapDepth val="75"/>
        <c:shape val="cylinder"/>
        <c:axId val="80617472"/>
        <c:axId val="80619008"/>
        <c:axId val="0"/>
      </c:bar3DChart>
      <c:catAx>
        <c:axId val="806174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80619008"/>
        <c:crosses val="autoZero"/>
        <c:auto val="1"/>
        <c:lblAlgn val="ctr"/>
        <c:lblOffset val="100"/>
      </c:catAx>
      <c:valAx>
        <c:axId val="806190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х.лв.</a:t>
                </a:r>
              </a:p>
            </c:rich>
          </c:tx>
          <c:layout/>
        </c:title>
        <c:numFmt formatCode="General" sourceLinked="0"/>
        <c:tickLblPos val="nextTo"/>
        <c:crossAx val="80617472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225332944493047"/>
          <c:y val="0.161872646479121"/>
          <c:w val="0.1666667881792554"/>
          <c:h val="0.75038320027753302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4.3843929231068376E-2"/>
          <c:y val="3.1154032854444458E-2"/>
          <c:w val="0.74286757558083061"/>
          <c:h val="0.87771552706020795"/>
        </c:manualLayout>
      </c:layout>
      <c:bar3DChart>
        <c:barDir val="col"/>
        <c:grouping val="stacked"/>
        <c:ser>
          <c:idx val="0"/>
          <c:order val="0"/>
          <c:tx>
            <c:strRef>
              <c:f>'Субс. вид овце'!$G$12</c:f>
              <c:strCache>
                <c:ptCount val="1"/>
                <c:pt idx="0">
                  <c:v>За животни</c:v>
                </c:pt>
              </c:strCache>
            </c:strRef>
          </c:tx>
          <c:cat>
            <c:numRef>
              <c:f>'Субс. вид овце'!$H$11:$K$11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овце'!$H$12:$K$12</c:f>
              <c:numCache>
                <c:formatCode>0.0</c:formatCode>
                <c:ptCount val="4"/>
                <c:pt idx="0">
                  <c:v>0.16233389000000001</c:v>
                </c:pt>
                <c:pt idx="1">
                  <c:v>0.31488863000000078</c:v>
                </c:pt>
                <c:pt idx="2">
                  <c:v>3.04327148</c:v>
                </c:pt>
                <c:pt idx="3">
                  <c:v>3.0237131800000001</c:v>
                </c:pt>
              </c:numCache>
            </c:numRef>
          </c:val>
        </c:ser>
        <c:ser>
          <c:idx val="1"/>
          <c:order val="1"/>
          <c:tx>
            <c:strRef>
              <c:f>'Субс. вид овце'!$G$13</c:f>
              <c:strCache>
                <c:ptCount val="1"/>
                <c:pt idx="0">
                  <c:v>ПРСР</c:v>
                </c:pt>
              </c:strCache>
            </c:strRef>
          </c:tx>
          <c:cat>
            <c:numRef>
              <c:f>'Субс. вид овце'!$H$11:$K$11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овце'!$H$13:$K$13</c:f>
              <c:numCache>
                <c:formatCode>0.0</c:formatCode>
                <c:ptCount val="4"/>
                <c:pt idx="0">
                  <c:v>0</c:v>
                </c:pt>
                <c:pt idx="1">
                  <c:v>0.86643269000000001</c:v>
                </c:pt>
                <c:pt idx="2">
                  <c:v>1.4238442399999971</c:v>
                </c:pt>
                <c:pt idx="3">
                  <c:v>2.7225153600000001</c:v>
                </c:pt>
              </c:numCache>
            </c:numRef>
          </c:val>
        </c:ser>
        <c:ser>
          <c:idx val="2"/>
          <c:order val="2"/>
          <c:tx>
            <c:strRef>
              <c:f>'Субс. вид овце'!$G$14</c:f>
              <c:strCache>
                <c:ptCount val="1"/>
                <c:pt idx="0">
                  <c:v>Необвързана подкрепа</c:v>
                </c:pt>
              </c:strCache>
            </c:strRef>
          </c:tx>
          <c:cat>
            <c:numRef>
              <c:f>'Субс. вид овце'!$H$11:$K$11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овце'!$H$14:$K$14</c:f>
              <c:numCache>
                <c:formatCode>0.0</c:formatCode>
                <c:ptCount val="4"/>
                <c:pt idx="0">
                  <c:v>0.53002992999999998</c:v>
                </c:pt>
                <c:pt idx="1">
                  <c:v>0.62390977000000103</c:v>
                </c:pt>
                <c:pt idx="2">
                  <c:v>1.58226647</c:v>
                </c:pt>
                <c:pt idx="3">
                  <c:v>1.9832116200000001</c:v>
                </c:pt>
              </c:numCache>
            </c:numRef>
          </c:val>
        </c:ser>
        <c:ser>
          <c:idx val="3"/>
          <c:order val="3"/>
          <c:tx>
            <c:strRef>
              <c:f>'Субс. вид овце'!$G$15</c:f>
              <c:strCache>
                <c:ptCount val="1"/>
                <c:pt idx="0">
                  <c:v>Чл.68</c:v>
                </c:pt>
              </c:strCache>
            </c:strRef>
          </c:tx>
          <c:cat>
            <c:numRef>
              <c:f>'Субс. вид овце'!$H$11:$K$11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овце'!$H$15:$K$15</c:f>
              <c:numCache>
                <c:formatCode>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0.18775968000000029</c:v>
                </c:pt>
                <c:pt idx="3">
                  <c:v>0.10757065000000011</c:v>
                </c:pt>
              </c:numCache>
            </c:numRef>
          </c:val>
        </c:ser>
        <c:ser>
          <c:idx val="4"/>
          <c:order val="4"/>
          <c:tx>
            <c:strRef>
              <c:f>'Субс. вид овце'!$G$16</c:f>
              <c:strCache>
                <c:ptCount val="1"/>
                <c:pt idx="0">
                  <c:v>Друго подпомагане</c:v>
                </c:pt>
              </c:strCache>
            </c:strRef>
          </c:tx>
          <c:cat>
            <c:numRef>
              <c:f>'Субс. вид овце'!$H$11:$K$11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'Субс. вид овце'!$H$16:$K$16</c:f>
              <c:numCache>
                <c:formatCode>0.0</c:formatCode>
                <c:ptCount val="4"/>
                <c:pt idx="0">
                  <c:v>0.19362717000000002</c:v>
                </c:pt>
                <c:pt idx="1">
                  <c:v>0.82340442999999996</c:v>
                </c:pt>
                <c:pt idx="2">
                  <c:v>0.19558300000000001</c:v>
                </c:pt>
                <c:pt idx="3">
                  <c:v>9.3879840000000159E-2</c:v>
                </c:pt>
              </c:numCache>
            </c:numRef>
          </c:val>
        </c:ser>
        <c:shape val="cylinder"/>
        <c:axId val="80651392"/>
        <c:axId val="80652928"/>
        <c:axId val="0"/>
      </c:bar3DChart>
      <c:catAx>
        <c:axId val="80651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bg-BG"/>
          </a:p>
        </c:txPr>
        <c:crossAx val="80652928"/>
        <c:crosses val="autoZero"/>
        <c:auto val="1"/>
        <c:lblAlgn val="ctr"/>
        <c:lblOffset val="100"/>
      </c:catAx>
      <c:valAx>
        <c:axId val="80652928"/>
        <c:scaling>
          <c:orientation val="minMax"/>
        </c:scaling>
        <c:axPos val="l"/>
        <c:majorGridlines/>
        <c:numFmt formatCode="0.0" sourceLinked="1"/>
        <c:tickLblPos val="nextTo"/>
        <c:crossAx val="806513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55249343832026"/>
          <c:y val="0.18583271670581486"/>
          <c:w val="0.18641987459900869"/>
          <c:h val="0.51531839743276686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plotArea>
      <c:layout/>
      <c:lineChart>
        <c:grouping val="standard"/>
        <c:ser>
          <c:idx val="0"/>
          <c:order val="0"/>
          <c:tx>
            <c:strRef>
              <c:f>Овце!$C$8</c:f>
              <c:strCache>
                <c:ptCount val="1"/>
                <c:pt idx="0">
                  <c:v>Брутна продукция</c:v>
                </c:pt>
              </c:strCache>
            </c:strRef>
          </c:tx>
          <c:cat>
            <c:numRef>
              <c:f>Овце!$B$9:$B$12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Овце!$C$9:$C$12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1.4062812276945038</c:v>
                </c:pt>
                <c:pt idx="2">
                  <c:v>1.3954318344039971</c:v>
                </c:pt>
                <c:pt idx="3">
                  <c:v>1.5587437544610991</c:v>
                </c:pt>
              </c:numCache>
            </c:numRef>
          </c:val>
        </c:ser>
        <c:ser>
          <c:idx val="1"/>
          <c:order val="1"/>
          <c:tx>
            <c:strRef>
              <c:f>Овце!$D$8</c:f>
              <c:strCache>
                <c:ptCount val="1"/>
                <c:pt idx="0">
                  <c:v>Междинно потребление</c:v>
                </c:pt>
              </c:strCache>
            </c:strRef>
          </c:tx>
          <c:cat>
            <c:numRef>
              <c:f>Овце!$B$9:$B$12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Овце!$D$9:$D$12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1.7702882483370288</c:v>
                </c:pt>
                <c:pt idx="2">
                  <c:v>1.9602365114560365</c:v>
                </c:pt>
                <c:pt idx="3">
                  <c:v>2.0978566149297624</c:v>
                </c:pt>
              </c:numCache>
            </c:numRef>
          </c:val>
        </c:ser>
        <c:ser>
          <c:idx val="2"/>
          <c:order val="2"/>
          <c:tx>
            <c:strRef>
              <c:f>Овце!$E$8</c:f>
              <c:strCache>
                <c:ptCount val="1"/>
                <c:pt idx="0">
                  <c:v>Амортизации</c:v>
                </c:pt>
              </c:strCache>
            </c:strRef>
          </c:tx>
          <c:cat>
            <c:numRef>
              <c:f>Овце!$B$9:$B$12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Овце!$E$9:$E$12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2.2388059701492367</c:v>
                </c:pt>
                <c:pt idx="2">
                  <c:v>2.7555970149253812</c:v>
                </c:pt>
                <c:pt idx="3">
                  <c:v>3.2164179104477597</c:v>
                </c:pt>
              </c:numCache>
            </c:numRef>
          </c:val>
        </c:ser>
        <c:ser>
          <c:idx val="3"/>
          <c:order val="3"/>
          <c:tx>
            <c:strRef>
              <c:f>Овце!$F$8</c:f>
              <c:strCache>
                <c:ptCount val="1"/>
                <c:pt idx="0">
                  <c:v>ТРЗ</c:v>
                </c:pt>
              </c:strCache>
            </c:strRef>
          </c:tx>
          <c:cat>
            <c:numRef>
              <c:f>Овце!$B$9:$B$12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Овце!$F$9:$F$12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3.0567260940032179</c:v>
                </c:pt>
                <c:pt idx="2">
                  <c:v>3.17666126418152</c:v>
                </c:pt>
                <c:pt idx="3">
                  <c:v>3.3630470016207457</c:v>
                </c:pt>
              </c:numCache>
            </c:numRef>
          </c:val>
        </c:ser>
        <c:ser>
          <c:idx val="4"/>
          <c:order val="4"/>
          <c:tx>
            <c:strRef>
              <c:f>Овце!$G$8</c:f>
              <c:strCache>
                <c:ptCount val="1"/>
                <c:pt idx="0">
                  <c:v>Рента</c:v>
                </c:pt>
              </c:strCache>
            </c:strRef>
          </c:tx>
          <c:cat>
            <c:numRef>
              <c:f>Овце!$B$9:$B$12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Овце!$G$9:$G$12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2.7954545454545454</c:v>
                </c:pt>
                <c:pt idx="2">
                  <c:v>5.2424242424242395</c:v>
                </c:pt>
                <c:pt idx="3">
                  <c:v>6.2196969696969697</c:v>
                </c:pt>
              </c:numCache>
            </c:numRef>
          </c:val>
        </c:ser>
        <c:marker val="1"/>
        <c:axId val="76588160"/>
        <c:axId val="76589696"/>
      </c:lineChart>
      <c:catAx>
        <c:axId val="76588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589696"/>
        <c:crosses val="autoZero"/>
        <c:auto val="1"/>
        <c:lblAlgn val="ctr"/>
        <c:lblOffset val="100"/>
      </c:catAx>
      <c:valAx>
        <c:axId val="76589696"/>
        <c:scaling>
          <c:orientation val="minMax"/>
        </c:scaling>
        <c:axPos val="l"/>
        <c:majorGridlines/>
        <c:numFmt formatCode="General" sourceLinked="1"/>
        <c:tickLblPos val="nextTo"/>
        <c:crossAx val="76588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3571984057548"/>
          <c:y val="0"/>
          <c:w val="0.33106153397492055"/>
          <c:h val="1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plotArea>
      <c:layout>
        <c:manualLayout>
          <c:layoutTarget val="inner"/>
          <c:xMode val="edge"/>
          <c:yMode val="edge"/>
          <c:x val="8.1640419947506551E-2"/>
          <c:y val="3.1154032854444458E-2"/>
          <c:w val="0.62412096117295657"/>
          <c:h val="0.89855020909362249"/>
        </c:manualLayout>
      </c:layout>
      <c:lineChart>
        <c:grouping val="standard"/>
        <c:ser>
          <c:idx val="0"/>
          <c:order val="0"/>
          <c:tx>
            <c:strRef>
              <c:f>Sheet1!$C$3</c:f>
              <c:strCache>
                <c:ptCount val="1"/>
                <c:pt idx="0">
                  <c:v>Себестойност/100 лв. БП</c:v>
                </c:pt>
              </c:strCache>
            </c:strRef>
          </c:tx>
          <c:cat>
            <c:numRef>
              <c:f>Sheet1!$B$4:$B$7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Sheet1!$C$4:$C$7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1.2960597777108502</c:v>
                </c:pt>
                <c:pt idx="2">
                  <c:v>1.3286489506321626</c:v>
                </c:pt>
                <c:pt idx="3">
                  <c:v>1.2861917560535348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МП/100 лв. БП</c:v>
                </c:pt>
              </c:strCache>
            </c:strRef>
          </c:tx>
          <c:cat>
            <c:numRef>
              <c:f>Sheet1!$B$4:$B$7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Sheet1!$D$4:$D$7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1.1835007165737821</c:v>
                </c:pt>
                <c:pt idx="2">
                  <c:v>1.1880123886722347</c:v>
                </c:pt>
                <c:pt idx="3">
                  <c:v>1.1389538312340961</c:v>
                </c:pt>
              </c:numCache>
            </c:numRef>
          </c:val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ТРЗ/100 лв. БП</c:v>
                </c:pt>
              </c:strCache>
            </c:strRef>
          </c:tx>
          <c:cat>
            <c:numRef>
              <c:f>Sheet1!$B$4:$B$7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Sheet1!$E$4:$E$7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2.0435302138061147</c:v>
                </c:pt>
                <c:pt idx="2">
                  <c:v>1.9252334677001099</c:v>
                </c:pt>
                <c:pt idx="3">
                  <c:v>1.8258422619815171</c:v>
                </c:pt>
              </c:numCache>
            </c:numRef>
          </c:val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ЧДни/100 лв. БП</c:v>
                </c:pt>
              </c:strCache>
            </c:strRef>
          </c:tx>
          <c:cat>
            <c:numRef>
              <c:f>Sheet1!$B$4:$B$7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Sheet1!$F$4:$F$7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0.79259375277745137</c:v>
                </c:pt>
                <c:pt idx="2">
                  <c:v>0.66853560016880831</c:v>
                </c:pt>
                <c:pt idx="3">
                  <c:v>0.60448056126891159</c:v>
                </c:pt>
              </c:numCache>
            </c:numRef>
          </c:val>
        </c:ser>
        <c:ser>
          <c:idx val="4"/>
          <c:order val="4"/>
          <c:tx>
            <c:strRef>
              <c:f>Sheet1!$G$3</c:f>
              <c:strCache>
                <c:ptCount val="1"/>
                <c:pt idx="0">
                  <c:v>ТРЗ/ГРЕ платен</c:v>
                </c:pt>
              </c:strCache>
            </c:strRef>
          </c:tx>
          <c:cat>
            <c:numRef>
              <c:f>Sheet1!$B$4:$B$7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Sheet1!$G$4:$G$7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1.4744208218133281</c:v>
                </c:pt>
                <c:pt idx="2">
                  <c:v>1.648646985208132</c:v>
                </c:pt>
                <c:pt idx="3">
                  <c:v>1.745378823625956</c:v>
                </c:pt>
              </c:numCache>
            </c:numRef>
          </c:val>
        </c:ser>
        <c:marker val="1"/>
        <c:axId val="76637696"/>
        <c:axId val="76639232"/>
      </c:lineChart>
      <c:catAx>
        <c:axId val="766376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639232"/>
        <c:crosses val="autoZero"/>
        <c:auto val="1"/>
        <c:lblAlgn val="ctr"/>
        <c:lblOffset val="100"/>
      </c:catAx>
      <c:valAx>
        <c:axId val="76639232"/>
        <c:scaling>
          <c:orientation val="minMax"/>
        </c:scaling>
        <c:axPos val="l"/>
        <c:majorGridlines/>
        <c:numFmt formatCode="General" sourceLinked="1"/>
        <c:tickLblPos val="nextTo"/>
        <c:crossAx val="76637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00276043080824"/>
          <c:y val="0.20796133495733393"/>
          <c:w val="0.25975586025884739"/>
          <c:h val="0.53761612671407732"/>
        </c:manualLayout>
      </c:layout>
      <c:txPr>
        <a:bodyPr/>
        <a:lstStyle/>
        <a:p>
          <a:pPr>
            <a:defRPr sz="1200"/>
          </a:pPr>
          <a:endParaRPr lang="bg-BG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plotArea>
      <c:layout>
        <c:manualLayout>
          <c:layoutTarget val="inner"/>
          <c:xMode val="edge"/>
          <c:yMode val="edge"/>
          <c:x val="8.7532339707536558E-2"/>
          <c:y val="3.136304995773833E-2"/>
          <c:w val="0.64408956692913466"/>
          <c:h val="0.89786956715156352"/>
        </c:manualLayout>
      </c:layout>
      <c:lineChart>
        <c:grouping val="standard"/>
        <c:ser>
          <c:idx val="0"/>
          <c:order val="0"/>
          <c:tx>
            <c:strRef>
              <c:f>Sheet1!$B$17</c:f>
              <c:strCache>
                <c:ptCount val="1"/>
                <c:pt idx="0">
                  <c:v>Себестойност/100 лв. БП</c:v>
                </c:pt>
              </c:strCache>
            </c:strRef>
          </c:tx>
          <c:cat>
            <c:numRef>
              <c:f>Sheet1!$A$18:$A$21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Sheet1!$B$18:$B$21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1.1465003765802921</c:v>
                </c:pt>
                <c:pt idx="2">
                  <c:v>1.0456165875726668</c:v>
                </c:pt>
                <c:pt idx="3">
                  <c:v>1.0475135597746918</c:v>
                </c:pt>
              </c:numCache>
            </c:numRef>
          </c:val>
        </c:ser>
        <c:ser>
          <c:idx val="1"/>
          <c:order val="1"/>
          <c:tx>
            <c:strRef>
              <c:f>Sheet1!$C$17</c:f>
              <c:strCache>
                <c:ptCount val="1"/>
                <c:pt idx="0">
                  <c:v>МП/100 лв. БП</c:v>
                </c:pt>
              </c:strCache>
            </c:strRef>
          </c:tx>
          <c:cat>
            <c:numRef>
              <c:f>Sheet1!$A$18:$A$21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Sheet1!$C$18:$C$21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1.1463514755020243</c:v>
                </c:pt>
                <c:pt idx="2">
                  <c:v>1.0379369351081078</c:v>
                </c:pt>
                <c:pt idx="3">
                  <c:v>0.99846899040164461</c:v>
                </c:pt>
              </c:numCache>
            </c:numRef>
          </c:val>
        </c:ser>
        <c:ser>
          <c:idx val="2"/>
          <c:order val="2"/>
          <c:tx>
            <c:strRef>
              <c:f>Sheet1!$D$17</c:f>
              <c:strCache>
                <c:ptCount val="1"/>
                <c:pt idx="0">
                  <c:v>ТРЗ/100 лв. БП</c:v>
                </c:pt>
              </c:strCache>
            </c:strRef>
          </c:tx>
          <c:cat>
            <c:numRef>
              <c:f>Sheet1!$A$18:$A$21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Sheet1!$D$18:$D$21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1.1476333357921398</c:v>
                </c:pt>
                <c:pt idx="2">
                  <c:v>1.0178020262279419</c:v>
                </c:pt>
                <c:pt idx="3">
                  <c:v>1.1106426469002137</c:v>
                </c:pt>
              </c:numCache>
            </c:numRef>
          </c:val>
        </c:ser>
        <c:ser>
          <c:idx val="3"/>
          <c:order val="3"/>
          <c:tx>
            <c:strRef>
              <c:f>Sheet1!$E$17</c:f>
              <c:strCache>
                <c:ptCount val="1"/>
                <c:pt idx="0">
                  <c:v>ЧДни/100 лв. БП</c:v>
                </c:pt>
              </c:strCache>
            </c:strRef>
          </c:tx>
          <c:cat>
            <c:numRef>
              <c:f>Sheet1!$A$18:$A$21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Sheet1!$E$18:$E$21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0.76553323952733054</c:v>
                </c:pt>
                <c:pt idx="2">
                  <c:v>0.67890698613541611</c:v>
                </c:pt>
                <c:pt idx="3">
                  <c:v>0.63540310533721267</c:v>
                </c:pt>
              </c:numCache>
            </c:numRef>
          </c:val>
        </c:ser>
        <c:ser>
          <c:idx val="4"/>
          <c:order val="4"/>
          <c:tx>
            <c:strRef>
              <c:f>Sheet1!$F$17</c:f>
              <c:strCache>
                <c:ptCount val="1"/>
                <c:pt idx="0">
                  <c:v>ТРЗ/ГРЕ платен</c:v>
                </c:pt>
              </c:strCache>
            </c:strRef>
          </c:tx>
          <c:cat>
            <c:numRef>
              <c:f>Sheet1!$A$18:$A$21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Sheet1!$F$18:$F$21</c:f>
              <c:numCache>
                <c:formatCode>0.0</c:formatCode>
                <c:ptCount val="4"/>
                <c:pt idx="0" formatCode="General">
                  <c:v>1</c:v>
                </c:pt>
                <c:pt idx="1">
                  <c:v>1.2864382159717405</c:v>
                </c:pt>
                <c:pt idx="2">
                  <c:v>1.562300683371298</c:v>
                </c:pt>
                <c:pt idx="3">
                  <c:v>1.7312072892938495</c:v>
                </c:pt>
              </c:numCache>
            </c:numRef>
          </c:val>
        </c:ser>
        <c:marker val="1"/>
        <c:axId val="76678656"/>
        <c:axId val="76680192"/>
      </c:lineChart>
      <c:catAx>
        <c:axId val="76678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680192"/>
        <c:crosses val="autoZero"/>
        <c:auto val="1"/>
        <c:lblAlgn val="ctr"/>
        <c:lblOffset val="100"/>
      </c:catAx>
      <c:valAx>
        <c:axId val="76680192"/>
        <c:scaling>
          <c:orientation val="minMax"/>
        </c:scaling>
        <c:axPos val="l"/>
        <c:majorGridlines/>
        <c:numFmt formatCode="General" sourceLinked="1"/>
        <c:tickLblPos val="nextTo"/>
        <c:crossAx val="76678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00000000000089"/>
          <c:y val="0.14947922134733166"/>
          <c:w val="0.23214285714285721"/>
          <c:h val="0.59774606299212596"/>
        </c:manualLayout>
      </c:layout>
      <c:txPr>
        <a:bodyPr/>
        <a:lstStyle/>
        <a:p>
          <a:pPr>
            <a:defRPr sz="1200"/>
          </a:pPr>
          <a:endParaRPr lang="bg-BG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rAngAx val="1"/>
    </c:view3D>
    <c:plotArea>
      <c:layout>
        <c:manualLayout>
          <c:layoutTarget val="inner"/>
          <c:xMode val="edge"/>
          <c:yMode val="edge"/>
          <c:x val="0.10100856245428348"/>
          <c:y val="8.3140041816806828E-2"/>
          <c:w val="0.60012520975861661"/>
          <c:h val="0.84972240758040962"/>
        </c:manualLayout>
      </c:layout>
      <c:bar3DChart>
        <c:barDir val="col"/>
        <c:grouping val="stacked"/>
        <c:ser>
          <c:idx val="0"/>
          <c:order val="0"/>
          <c:tx>
            <c:strRef>
              <c:f>Sheet1!$C$2</c:f>
              <c:strCache>
                <c:ptCount val="1"/>
                <c:pt idx="0">
                  <c:v>НД без субсидии</c:v>
                </c:pt>
              </c:strCache>
            </c:strRef>
          </c:tx>
          <c:dLbls>
            <c:dLbl>
              <c:idx val="0"/>
              <c:layout>
                <c:manualLayout>
                  <c:x val="1.9444444444444445E-2"/>
                  <c:y val="-8.4745762711864615E-3"/>
                </c:manualLayout>
              </c:layout>
              <c:showVal val="1"/>
            </c:dLbl>
            <c:dLbl>
              <c:idx val="1"/>
              <c:layout>
                <c:manualLayout>
                  <c:x val="3.333333333333334E-2"/>
                  <c:y val="-2.8248587570621512E-3"/>
                </c:manualLayout>
              </c:layout>
              <c:showVal val="1"/>
            </c:dLbl>
            <c:dLbl>
              <c:idx val="2"/>
              <c:layout>
                <c:manualLayout>
                  <c:x val="3.333333333333334E-2"/>
                  <c:y val="-2.8248587570621512E-3"/>
                </c:manualLayout>
              </c:layout>
              <c:showVal val="1"/>
            </c:dLbl>
            <c:dLbl>
              <c:idx val="3"/>
              <c:layout>
                <c:manualLayout>
                  <c:x val="3.0555555555555582E-2"/>
                  <c:y val="-1.0357695789575643E-16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2,3</a:t>
                    </a:r>
                  </a:p>
                </c:rich>
              </c:tx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numRef>
              <c:f>Sheet1!$B$3:$B$6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Sheet1!$C$3:$C$6</c:f>
              <c:numCache>
                <c:formatCode>0.0</c:formatCode>
                <c:ptCount val="4"/>
                <c:pt idx="0">
                  <c:v>5.8107709299999915</c:v>
                </c:pt>
                <c:pt idx="1">
                  <c:v>1.6604996699999999</c:v>
                </c:pt>
                <c:pt idx="2">
                  <c:v>0.97791499999999998</c:v>
                </c:pt>
                <c:pt idx="3">
                  <c:v>2.3333051899999977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3.6111111111111156E-2"/>
                  <c:y val="-2.8248587570621512E-3"/>
                </c:manualLayout>
              </c:layout>
              <c:showVal val="1"/>
            </c:dLbl>
            <c:dLbl>
              <c:idx val="1"/>
              <c:layout>
                <c:manualLayout>
                  <c:x val="3.333333333333334E-2"/>
                  <c:y val="8.4745762711864615E-3"/>
                </c:manualLayout>
              </c:layout>
              <c:showVal val="1"/>
            </c:dLbl>
            <c:dLbl>
              <c:idx val="2"/>
              <c:layout>
                <c:manualLayout>
                  <c:x val="3.3333114610673738E-2"/>
                  <c:y val="8.4745762711864615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8,3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3.888888888888889E-2"/>
                  <c:y val="2.8248587570621512E-3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chemeClr val="tx1"/>
                        </a:solidFill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10,3</a:t>
                    </a:r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bg1"/>
                  </a:solidFill>
                </a:ln>
              </c:spPr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numRef>
              <c:f>Sheet1!$B$3:$B$6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Sheet1!$D$3:$D$6</c:f>
              <c:numCache>
                <c:formatCode>0.0</c:formatCode>
                <c:ptCount val="4"/>
                <c:pt idx="0">
                  <c:v>1.14807221</c:v>
                </c:pt>
                <c:pt idx="1">
                  <c:v>4.9834548399999932</c:v>
                </c:pt>
                <c:pt idx="2">
                  <c:v>8.2712050699999988</c:v>
                </c:pt>
                <c:pt idx="3">
                  <c:v>10.326782400000004</c:v>
                </c:pt>
              </c:numCache>
            </c:numRef>
          </c:val>
        </c:ser>
        <c:shape val="cylinder"/>
        <c:axId val="76706944"/>
        <c:axId val="76708480"/>
        <c:axId val="0"/>
      </c:bar3DChart>
      <c:catAx>
        <c:axId val="76706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708480"/>
        <c:crosses val="autoZero"/>
        <c:auto val="1"/>
        <c:lblAlgn val="ctr"/>
        <c:lblOffset val="100"/>
      </c:catAx>
      <c:valAx>
        <c:axId val="76708480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76706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46957766642864"/>
          <c:y val="0.44208038613817341"/>
          <c:w val="0.21934860415175395"/>
          <c:h val="0.20058499043551759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view3D>
      <c:rAngAx val="1"/>
    </c:view3D>
    <c:plotArea>
      <c:layout>
        <c:manualLayout>
          <c:layoutTarget val="inner"/>
          <c:xMode val="edge"/>
          <c:yMode val="edge"/>
          <c:x val="7.5664041994750672E-2"/>
          <c:y val="3.5714285714285712E-2"/>
          <c:w val="0.63624218563588664"/>
          <c:h val="0.88164674728159054"/>
        </c:manualLayout>
      </c:layout>
      <c:bar3DChart>
        <c:barDir val="col"/>
        <c:grouping val="stacked"/>
        <c:ser>
          <c:idx val="0"/>
          <c:order val="0"/>
          <c:tx>
            <c:strRef>
              <c:f>Sheet1!$C$16</c:f>
              <c:strCache>
                <c:ptCount val="1"/>
                <c:pt idx="0">
                  <c:v>НД без субсидии</c:v>
                </c:pt>
              </c:strCache>
            </c:strRef>
          </c:tx>
          <c:dLbls>
            <c:dLbl>
              <c:idx val="0"/>
              <c:layout>
                <c:manualLayout>
                  <c:x val="2.4242424242424229E-2"/>
                  <c:y val="-2.9761904761904804E-3"/>
                </c:manualLayout>
              </c:layout>
              <c:showVal val="1"/>
            </c:dLbl>
            <c:dLbl>
              <c:idx val="1"/>
              <c:layout>
                <c:manualLayout>
                  <c:x val="2.4242424242424229E-2"/>
                  <c:y val="2.975956130483686E-3"/>
                </c:manualLayout>
              </c:layout>
              <c:showVal val="1"/>
            </c:dLbl>
            <c:dLbl>
              <c:idx val="2"/>
              <c:layout>
                <c:manualLayout>
                  <c:x val="2.72727272727274E-2"/>
                  <c:y val="-2.9761904761904804E-3"/>
                </c:manualLayout>
              </c:layout>
              <c:showVal val="1"/>
            </c:dLbl>
            <c:dLbl>
              <c:idx val="3"/>
              <c:layout>
                <c:manualLayout>
                  <c:x val="2.7272727272727323E-2"/>
                  <c:y val="-5.9523809523809521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900" b="1" kern="0" baseline="0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numRef>
              <c:f>Sheet1!$B$17:$B$20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Sheet1!$C$17:$C$20</c:f>
              <c:numCache>
                <c:formatCode>0.0</c:formatCode>
                <c:ptCount val="4"/>
                <c:pt idx="0">
                  <c:v>3.2075612000000047</c:v>
                </c:pt>
                <c:pt idx="1">
                  <c:v>2.3489518300000003</c:v>
                </c:pt>
                <c:pt idx="2">
                  <c:v>3.8080010099999999</c:v>
                </c:pt>
                <c:pt idx="3">
                  <c:v>4.2226369699999884</c:v>
                </c:pt>
              </c:numCache>
            </c:numRef>
          </c:val>
        </c:ser>
        <c:ser>
          <c:idx val="1"/>
          <c:order val="1"/>
          <c:tx>
            <c:strRef>
              <c:f>Sheet1!$D$16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3.9393939393939391E-2"/>
                  <c:y val="-5.9523809523809521E-3"/>
                </c:manualLayout>
              </c:layout>
              <c:showVal val="1"/>
            </c:dLbl>
            <c:dLbl>
              <c:idx val="1"/>
              <c:layout>
                <c:manualLayout>
                  <c:x val="2.4242424242424229E-2"/>
                  <c:y val="-1.488095238095238E-2"/>
                </c:manualLayout>
              </c:layout>
              <c:showVal val="1"/>
            </c:dLbl>
            <c:dLbl>
              <c:idx val="2"/>
              <c:layout>
                <c:manualLayout>
                  <c:x val="2.72727272727274E-2"/>
                  <c:y val="5.9523809523809521E-3"/>
                </c:manualLayout>
              </c:layout>
              <c:showVal val="1"/>
            </c:dLbl>
            <c:dLbl>
              <c:idx val="3"/>
              <c:layout>
                <c:manualLayout>
                  <c:x val="2.7272727272727323E-2"/>
                  <c:y val="-5.9523809523809521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numRef>
              <c:f>Sheet1!$B$17:$B$20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Sheet1!$D$17:$D$20</c:f>
              <c:numCache>
                <c:formatCode>0.0</c:formatCode>
                <c:ptCount val="4"/>
                <c:pt idx="0">
                  <c:v>1.04441322</c:v>
                </c:pt>
                <c:pt idx="1">
                  <c:v>3.57525724</c:v>
                </c:pt>
                <c:pt idx="2">
                  <c:v>6.2606118299999931</c:v>
                </c:pt>
                <c:pt idx="3">
                  <c:v>7.7724684200000071</c:v>
                </c:pt>
              </c:numCache>
            </c:numRef>
          </c:val>
        </c:ser>
        <c:shape val="cylinder"/>
        <c:axId val="76787712"/>
        <c:axId val="76789248"/>
        <c:axId val="0"/>
      </c:bar3DChart>
      <c:catAx>
        <c:axId val="76787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bg-BG"/>
          </a:p>
        </c:txPr>
        <c:crossAx val="76789248"/>
        <c:crosses val="autoZero"/>
        <c:auto val="1"/>
        <c:lblAlgn val="ctr"/>
        <c:lblOffset val="100"/>
      </c:catAx>
      <c:valAx>
        <c:axId val="76789248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7678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18856466471163"/>
          <c:y val="0.42965855830521188"/>
          <c:w val="0.23465390355617324"/>
          <c:h val="0.19608642669666293"/>
        </c:manualLayout>
      </c:layout>
      <c:txPr>
        <a:bodyPr/>
        <a:lstStyle/>
        <a:p>
          <a:pPr>
            <a:defRPr sz="1400"/>
          </a:pPr>
          <a:endParaRPr lang="bg-BG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Крави!$MO$152</c:f>
              <c:strCache>
                <c:ptCount val="1"/>
                <c:pt idx="0">
                  <c:v>Междинно потребление</c:v>
                </c:pt>
              </c:strCache>
            </c:strRef>
          </c:tx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Крави!$MO$153:$MO$155</c:f>
              <c:numCache>
                <c:formatCode>0</c:formatCode>
                <c:ptCount val="3"/>
                <c:pt idx="0">
                  <c:v>39.198000000000263</c:v>
                </c:pt>
                <c:pt idx="1">
                  <c:v>38.383999999999993</c:v>
                </c:pt>
                <c:pt idx="2">
                  <c:v>31.736000000000001</c:v>
                </c:pt>
              </c:numCache>
            </c:numRef>
          </c:val>
        </c:ser>
        <c:ser>
          <c:idx val="1"/>
          <c:order val="1"/>
          <c:tx>
            <c:strRef>
              <c:f>Крави!$MP$152</c:f>
              <c:strCache>
                <c:ptCount val="1"/>
                <c:pt idx="0">
                  <c:v>Амортизации</c:v>
                </c:pt>
              </c:strCache>
            </c:strRef>
          </c:tx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Крави!$MP$153:$MP$155</c:f>
              <c:numCache>
                <c:formatCode>0</c:formatCode>
                <c:ptCount val="3"/>
                <c:pt idx="0">
                  <c:v>3.0319999999999987</c:v>
                </c:pt>
                <c:pt idx="1">
                  <c:v>2.2349999999999999</c:v>
                </c:pt>
                <c:pt idx="2">
                  <c:v>2.52</c:v>
                </c:pt>
              </c:numCache>
            </c:numRef>
          </c:val>
        </c:ser>
        <c:ser>
          <c:idx val="2"/>
          <c:order val="2"/>
          <c:tx>
            <c:strRef>
              <c:f>Крави!$MQ$152</c:f>
              <c:strCache>
                <c:ptCount val="1"/>
                <c:pt idx="0">
                  <c:v>ТРЗ</c:v>
                </c:pt>
              </c:strCache>
            </c:strRef>
          </c:tx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Крави!$MQ$153:$MQ$155</c:f>
              <c:numCache>
                <c:formatCode>0</c:formatCode>
                <c:ptCount val="3"/>
                <c:pt idx="0">
                  <c:v>8.19</c:v>
                </c:pt>
                <c:pt idx="1">
                  <c:v>12.592000000000002</c:v>
                </c:pt>
                <c:pt idx="2">
                  <c:v>14.753</c:v>
                </c:pt>
              </c:numCache>
            </c:numRef>
          </c:val>
        </c:ser>
        <c:ser>
          <c:idx val="3"/>
          <c:order val="3"/>
          <c:tx>
            <c:strRef>
              <c:f>Крави!$MR$152</c:f>
              <c:strCache>
                <c:ptCount val="1"/>
                <c:pt idx="0">
                  <c:v>Рента</c:v>
                </c:pt>
              </c:strCache>
            </c:strRef>
          </c:tx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Крави!$MR$153:$MR$155</c:f>
              <c:numCache>
                <c:formatCode>0</c:formatCode>
                <c:ptCount val="3"/>
                <c:pt idx="0">
                  <c:v>2.4579999999999997</c:v>
                </c:pt>
                <c:pt idx="1">
                  <c:v>2.7589999999999999</c:v>
                </c:pt>
                <c:pt idx="2">
                  <c:v>2.827</c:v>
                </c:pt>
              </c:numCache>
            </c:numRef>
          </c:val>
        </c:ser>
        <c:ser>
          <c:idx val="4"/>
          <c:order val="4"/>
          <c:tx>
            <c:strRef>
              <c:f>Крави!$MS$152</c:f>
              <c:strCache>
                <c:ptCount val="1"/>
                <c:pt idx="0">
                  <c:v>Лихви</c:v>
                </c:pt>
              </c:strCache>
            </c:strRef>
          </c:tx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Крави!$MS$153:$MS$155</c:f>
              <c:numCache>
                <c:formatCode>0</c:formatCode>
                <c:ptCount val="3"/>
                <c:pt idx="0">
                  <c:v>0.44600000000000006</c:v>
                </c:pt>
                <c:pt idx="1">
                  <c:v>0.80600000000000005</c:v>
                </c:pt>
                <c:pt idx="2">
                  <c:v>0.28800000000000031</c:v>
                </c:pt>
              </c:numCache>
            </c:numRef>
          </c:val>
        </c:ser>
        <c:ser>
          <c:idx val="5"/>
          <c:order val="5"/>
          <c:tx>
            <c:strRef>
              <c:f>Крави!$MT$152</c:f>
              <c:strCache>
                <c:ptCount val="1"/>
                <c:pt idx="0">
                  <c:v>НД без субсидии</c:v>
                </c:pt>
              </c:strCache>
            </c:strRef>
          </c:tx>
          <c:dLbls>
            <c:dLbl>
              <c:idx val="0"/>
              <c:layout>
                <c:manualLayout>
                  <c:x val="-2.0289855072463829E-2"/>
                  <c:y val="-2.4509803921568631E-3"/>
                </c:manualLayout>
              </c:layout>
              <c:numFmt formatCode="#,##0.0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  <c:showVal val="1"/>
            </c:dLbl>
            <c:dLbl>
              <c:idx val="1"/>
              <c:layout>
                <c:manualLayout>
                  <c:x val="2.0289855072463829E-2"/>
                  <c:y val="9.804114559209539E-3"/>
                </c:manualLayout>
              </c:layout>
              <c:numFmt formatCode="#,##0.0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-2.1739130434782612E-2"/>
                  <c:y val="4.9019607843137462E-3"/>
                </c:manualLayout>
              </c:layout>
              <c:numFmt formatCode="#,##0.0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Крави!$MT$153:$MT$155</c:f>
              <c:numCache>
                <c:formatCode>0</c:formatCode>
                <c:ptCount val="3"/>
                <c:pt idx="0">
                  <c:v>9.3410000000000011</c:v>
                </c:pt>
                <c:pt idx="1">
                  <c:v>-11.222</c:v>
                </c:pt>
                <c:pt idx="2">
                  <c:v>4.4420000000000002</c:v>
                </c:pt>
              </c:numCache>
            </c:numRef>
          </c:val>
        </c:ser>
        <c:ser>
          <c:idx val="6"/>
          <c:order val="6"/>
          <c:tx>
            <c:strRef>
              <c:f>Крави!$MU$152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2.8985507246376812E-2"/>
                  <c:y val="-2.4509803921568631E-3"/>
                </c:manualLayout>
              </c:layout>
              <c:showVal val="1"/>
            </c:dLbl>
            <c:dLbl>
              <c:idx val="1"/>
              <c:layout>
                <c:manualLayout>
                  <c:x val="2.608695652173918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2.4637681159420402E-2"/>
                  <c:y val="-7.3529411764705881E-3"/>
                </c:manualLayout>
              </c:layout>
              <c:showVal val="1"/>
            </c:dLbl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Крави!$MM$153:$MN$155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Крави!$MU$153:$MU$155</c:f>
              <c:numCache>
                <c:formatCode>0</c:formatCode>
                <c:ptCount val="3"/>
                <c:pt idx="0">
                  <c:v>17.869</c:v>
                </c:pt>
                <c:pt idx="1">
                  <c:v>26.464999999999989</c:v>
                </c:pt>
                <c:pt idx="2">
                  <c:v>18.097999999999999</c:v>
                </c:pt>
              </c:numCache>
            </c:numRef>
          </c:val>
        </c:ser>
        <c:gapWidth val="75"/>
        <c:gapDepth val="75"/>
        <c:shape val="cylinder"/>
        <c:axId val="76411648"/>
        <c:axId val="76413184"/>
        <c:axId val="0"/>
      </c:bar3DChart>
      <c:catAx>
        <c:axId val="76411648"/>
        <c:scaling>
          <c:orientation val="minMax"/>
        </c:scaling>
        <c:axPos val="b"/>
        <c:majorTickMark val="none"/>
        <c:tickLblPos val="low"/>
        <c:txPr>
          <a:bodyPr/>
          <a:lstStyle/>
          <a:p>
            <a:pPr>
              <a:defRPr sz="1400" baseline="0"/>
            </a:pPr>
            <a:endParaRPr lang="bg-BG"/>
          </a:p>
        </c:txPr>
        <c:crossAx val="76413184"/>
        <c:crosses val="autoZero"/>
        <c:auto val="1"/>
        <c:lblAlgn val="ctr"/>
        <c:lblOffset val="100"/>
      </c:catAx>
      <c:valAx>
        <c:axId val="764131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х.лв.</a:t>
                </a:r>
                <a:endParaRPr lang="en-GB"/>
              </a:p>
            </c:rich>
          </c:tx>
          <c:layout/>
        </c:title>
        <c:numFmt formatCode="0" sourceLinked="1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76411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3333333333333367E-3"/>
          <c:y val="0.92714753342277489"/>
          <c:w val="0.97253086419753099"/>
          <c:h val="5.7078560881583314E-2"/>
        </c:manualLayout>
      </c:layout>
      <c:txPr>
        <a:bodyPr/>
        <a:lstStyle/>
        <a:p>
          <a:pPr>
            <a:defRPr sz="1400" baseline="0"/>
          </a:pPr>
          <a:endParaRPr lang="bg-BG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rAngAx val="1"/>
    </c:view3D>
    <c:plotArea>
      <c:layout>
        <c:manualLayout>
          <c:layoutTarget val="inner"/>
          <c:xMode val="edge"/>
          <c:yMode val="edge"/>
          <c:x val="2.8233139335843888E-2"/>
          <c:y val="1.3144921413035606E-2"/>
          <c:w val="0.9485784548670545"/>
          <c:h val="0.80547110259807952"/>
        </c:manualLayout>
      </c:layout>
      <c:bar3DChart>
        <c:barDir val="col"/>
        <c:grouping val="stacked"/>
        <c:ser>
          <c:idx val="0"/>
          <c:order val="0"/>
          <c:tx>
            <c:strRef>
              <c:f>Sheet1!$D$3</c:f>
              <c:strCache>
                <c:ptCount val="1"/>
                <c:pt idx="0">
                  <c:v>Междинно потребление</c:v>
                </c:pt>
              </c:strCache>
            </c:strRef>
          </c:tx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Sheet1!$D$4:$D$6</c:f>
              <c:numCache>
                <c:formatCode>0.0</c:formatCode>
                <c:ptCount val="3"/>
                <c:pt idx="0">
                  <c:v>39.19800000000005</c:v>
                </c:pt>
                <c:pt idx="1">
                  <c:v>38.383999999999993</c:v>
                </c:pt>
                <c:pt idx="2">
                  <c:v>31.736000000000001</c:v>
                </c:pt>
              </c:numCache>
            </c:numRef>
          </c:val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Амортизации</c:v>
                </c:pt>
              </c:strCache>
            </c:strRef>
          </c:tx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Sheet1!$E$4:$E$6</c:f>
              <c:numCache>
                <c:formatCode>0.0</c:formatCode>
                <c:ptCount val="3"/>
                <c:pt idx="0">
                  <c:v>3.0319999999999987</c:v>
                </c:pt>
                <c:pt idx="1">
                  <c:v>2.2349999999999999</c:v>
                </c:pt>
                <c:pt idx="2">
                  <c:v>2.52</c:v>
                </c:pt>
              </c:numCache>
            </c:numRef>
          </c:val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ТРЗ</c:v>
                </c:pt>
              </c:strCache>
            </c:strRef>
          </c:tx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Sheet1!$F$4:$F$6</c:f>
              <c:numCache>
                <c:formatCode>0.0</c:formatCode>
                <c:ptCount val="3"/>
                <c:pt idx="0">
                  <c:v>8.19</c:v>
                </c:pt>
                <c:pt idx="1">
                  <c:v>12.592000000000002</c:v>
                </c:pt>
                <c:pt idx="2">
                  <c:v>14.753</c:v>
                </c:pt>
              </c:numCache>
            </c:numRef>
          </c:val>
        </c:ser>
        <c:ser>
          <c:idx val="3"/>
          <c:order val="3"/>
          <c:tx>
            <c:strRef>
              <c:f>Sheet1!$G$3</c:f>
              <c:strCache>
                <c:ptCount val="1"/>
                <c:pt idx="0">
                  <c:v>Рента</c:v>
                </c:pt>
              </c:strCache>
            </c:strRef>
          </c:tx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Sheet1!$G$4:$G$6</c:f>
              <c:numCache>
                <c:formatCode>0.0</c:formatCode>
                <c:ptCount val="3"/>
                <c:pt idx="0">
                  <c:v>2.4579999999999997</c:v>
                </c:pt>
                <c:pt idx="1">
                  <c:v>2.7589999999999999</c:v>
                </c:pt>
                <c:pt idx="2">
                  <c:v>2.827</c:v>
                </c:pt>
              </c:numCache>
            </c:numRef>
          </c:val>
        </c:ser>
        <c:ser>
          <c:idx val="4"/>
          <c:order val="4"/>
          <c:tx>
            <c:strRef>
              <c:f>Sheet1!$H$3</c:f>
              <c:strCache>
                <c:ptCount val="1"/>
                <c:pt idx="0">
                  <c:v>Лихви</c:v>
                </c:pt>
              </c:strCache>
            </c:strRef>
          </c:tx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Sheet1!$H$4:$H$6</c:f>
              <c:numCache>
                <c:formatCode>0.0</c:formatCode>
                <c:ptCount val="3"/>
                <c:pt idx="0">
                  <c:v>0.44600000000000001</c:v>
                </c:pt>
                <c:pt idx="1">
                  <c:v>0.80600000000000005</c:v>
                </c:pt>
                <c:pt idx="2">
                  <c:v>0.28800000000000031</c:v>
                </c:pt>
              </c:numCache>
            </c:numRef>
          </c:val>
        </c:ser>
        <c:ser>
          <c:idx val="5"/>
          <c:order val="5"/>
          <c:tx>
            <c:strRef>
              <c:f>Sheet1!$I$3</c:f>
              <c:strCache>
                <c:ptCount val="1"/>
                <c:pt idx="0">
                  <c:v>НД без субсидии</c:v>
                </c:pt>
              </c:strCache>
            </c:strRef>
          </c:tx>
          <c:dLbls>
            <c:dLbl>
              <c:idx val="2"/>
              <c:layout>
                <c:manualLayout>
                  <c:x val="2.0289855072463722E-2"/>
                  <c:y val="0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Sheet1!$I$4:$I$6</c:f>
              <c:numCache>
                <c:formatCode>0.0</c:formatCode>
                <c:ptCount val="3"/>
                <c:pt idx="0">
                  <c:v>9.3410000000000011</c:v>
                </c:pt>
                <c:pt idx="1">
                  <c:v>-11.222</c:v>
                </c:pt>
                <c:pt idx="2">
                  <c:v>4.4420000000000002</c:v>
                </c:pt>
              </c:numCache>
            </c:numRef>
          </c:val>
        </c:ser>
        <c:ser>
          <c:idx val="6"/>
          <c:order val="6"/>
          <c:tx>
            <c:strRef>
              <c:f>Sheet1!$J$3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</c:dLbl>
            <c:dLbl>
              <c:idx val="1"/>
              <c:layout>
                <c:manualLayout>
                  <c:x val="1.0144927536231882E-2"/>
                  <c:y val="2.5252525252525255E-3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1.4492753623188409E-2"/>
                  <c:y val="-7.5757575757575838E-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en-US" sz="1400" dirty="0">
                        <a:solidFill>
                          <a:schemeClr val="tx1"/>
                        </a:solidFill>
                      </a:rPr>
                      <a:t>18,1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Sheet1!$B$4:$C$6</c:f>
              <c:multiLvlStrCache>
                <c:ptCount val="3"/>
                <c:lvl>
                  <c:pt idx="0">
                    <c:v>10-50</c:v>
                  </c:pt>
                  <c:pt idx="1">
                    <c:v>10-50</c:v>
                  </c:pt>
                  <c:pt idx="2">
                    <c:v>10-50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Sheet1!$J$4:$J$6</c:f>
              <c:numCache>
                <c:formatCode>0.0</c:formatCode>
                <c:ptCount val="3"/>
                <c:pt idx="0">
                  <c:v>17.869</c:v>
                </c:pt>
                <c:pt idx="1">
                  <c:v>26.464999999999989</c:v>
                </c:pt>
                <c:pt idx="2">
                  <c:v>18.097999999999999</c:v>
                </c:pt>
              </c:numCache>
            </c:numRef>
          </c:val>
        </c:ser>
        <c:shape val="cylinder"/>
        <c:axId val="76928128"/>
        <c:axId val="76929664"/>
        <c:axId val="0"/>
      </c:bar3DChart>
      <c:catAx>
        <c:axId val="76928128"/>
        <c:scaling>
          <c:orientation val="minMax"/>
        </c:scaling>
        <c:axPos val="b"/>
        <c:tickLblPos val="low"/>
        <c:txPr>
          <a:bodyPr/>
          <a:lstStyle/>
          <a:p>
            <a:pPr>
              <a:defRPr sz="1100" baseline="0"/>
            </a:pPr>
            <a:endParaRPr lang="bg-BG"/>
          </a:p>
        </c:txPr>
        <c:crossAx val="76929664"/>
        <c:crosses val="autoZero"/>
        <c:auto val="1"/>
        <c:lblAlgn val="ctr"/>
        <c:lblOffset val="100"/>
      </c:catAx>
      <c:valAx>
        <c:axId val="76929664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76928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412758187835213E-2"/>
          <c:y val="0.93307186033563982"/>
          <c:w val="0.95787013579824254"/>
          <c:h val="5.1776624512845024E-2"/>
        </c:manualLayout>
      </c:layout>
      <c:txPr>
        <a:bodyPr/>
        <a:lstStyle/>
        <a:p>
          <a:pPr>
            <a:defRPr sz="1200" baseline="0"/>
          </a:pPr>
          <a:endParaRPr lang="bg-BG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view3D>
      <c:rAngAx val="1"/>
    </c:view3D>
    <c:plotArea>
      <c:layout>
        <c:manualLayout>
          <c:layoutTarget val="inner"/>
          <c:xMode val="edge"/>
          <c:yMode val="edge"/>
          <c:x val="4.8581583552055975E-2"/>
          <c:y val="4.5409010249732734E-2"/>
          <c:w val="0.9452455769417718"/>
          <c:h val="0.66626964454987869"/>
        </c:manualLayout>
      </c:layout>
      <c:bar3DChart>
        <c:barDir val="col"/>
        <c:grouping val="stacked"/>
        <c:ser>
          <c:idx val="0"/>
          <c:order val="0"/>
          <c:tx>
            <c:strRef>
              <c:f>Sheet1!$D$18</c:f>
              <c:strCache>
                <c:ptCount val="1"/>
                <c:pt idx="0">
                  <c:v>Междинно потребление</c:v>
                </c:pt>
              </c:strCache>
            </c:strRef>
          </c:tx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Sheet1!$D$19:$D$21</c:f>
              <c:numCache>
                <c:formatCode>0.0</c:formatCode>
                <c:ptCount val="3"/>
                <c:pt idx="0">
                  <c:v>11.475000000000012</c:v>
                </c:pt>
                <c:pt idx="1">
                  <c:v>19.053999999999988</c:v>
                </c:pt>
                <c:pt idx="2">
                  <c:v>23.933</c:v>
                </c:pt>
              </c:numCache>
            </c:numRef>
          </c:val>
        </c:ser>
        <c:ser>
          <c:idx val="1"/>
          <c:order val="1"/>
          <c:tx>
            <c:strRef>
              <c:f>Sheet1!$E$18</c:f>
              <c:strCache>
                <c:ptCount val="1"/>
                <c:pt idx="0">
                  <c:v>Амортизации</c:v>
                </c:pt>
              </c:strCache>
            </c:strRef>
          </c:tx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Sheet1!$E$19:$E$21</c:f>
              <c:numCache>
                <c:formatCode>0.0</c:formatCode>
                <c:ptCount val="3"/>
                <c:pt idx="0">
                  <c:v>0.92</c:v>
                </c:pt>
                <c:pt idx="1">
                  <c:v>1.3129999999999984</c:v>
                </c:pt>
                <c:pt idx="2">
                  <c:v>2.8249999999999997</c:v>
                </c:pt>
              </c:numCache>
            </c:numRef>
          </c:val>
        </c:ser>
        <c:ser>
          <c:idx val="2"/>
          <c:order val="2"/>
          <c:tx>
            <c:strRef>
              <c:f>Sheet1!$F$18</c:f>
              <c:strCache>
                <c:ptCount val="1"/>
                <c:pt idx="0">
                  <c:v>ТРЗ</c:v>
                </c:pt>
              </c:strCache>
            </c:strRef>
          </c:tx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Sheet1!$F$19:$F$21</c:f>
              <c:numCache>
                <c:formatCode>0.0</c:formatCode>
                <c:ptCount val="3"/>
                <c:pt idx="0">
                  <c:v>2.9319999999999977</c:v>
                </c:pt>
                <c:pt idx="1">
                  <c:v>2.59</c:v>
                </c:pt>
                <c:pt idx="2">
                  <c:v>7.2789999999999999</c:v>
                </c:pt>
              </c:numCache>
            </c:numRef>
          </c:val>
        </c:ser>
        <c:ser>
          <c:idx val="3"/>
          <c:order val="3"/>
          <c:tx>
            <c:strRef>
              <c:f>Sheet1!$G$18</c:f>
              <c:strCache>
                <c:ptCount val="1"/>
                <c:pt idx="0">
                  <c:v>Рента</c:v>
                </c:pt>
              </c:strCache>
            </c:strRef>
          </c:tx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Sheet1!$G$19:$G$21</c:f>
              <c:numCache>
                <c:formatCode>0.0</c:formatCode>
                <c:ptCount val="3"/>
                <c:pt idx="0">
                  <c:v>0.32000000000000045</c:v>
                </c:pt>
                <c:pt idx="1">
                  <c:v>2.5579999999999998</c:v>
                </c:pt>
                <c:pt idx="2">
                  <c:v>1.6359999999999983</c:v>
                </c:pt>
              </c:numCache>
            </c:numRef>
          </c:val>
        </c:ser>
        <c:ser>
          <c:idx val="4"/>
          <c:order val="4"/>
          <c:tx>
            <c:strRef>
              <c:f>Sheet1!$H$18</c:f>
              <c:strCache>
                <c:ptCount val="1"/>
                <c:pt idx="0">
                  <c:v>Лихви</c:v>
                </c:pt>
              </c:strCache>
            </c:strRef>
          </c:tx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Sheet1!$H$19:$H$21</c:f>
              <c:numCache>
                <c:formatCode>0.0</c:formatCode>
                <c:ptCount val="3"/>
                <c:pt idx="0">
                  <c:v>7.3000000000000009E-2</c:v>
                </c:pt>
                <c:pt idx="1">
                  <c:v>0.33000000000000052</c:v>
                </c:pt>
                <c:pt idx="2">
                  <c:v>4.0389999999999997</c:v>
                </c:pt>
              </c:numCache>
            </c:numRef>
          </c:val>
        </c:ser>
        <c:ser>
          <c:idx val="5"/>
          <c:order val="5"/>
          <c:tx>
            <c:strRef>
              <c:f>Sheet1!$I$18</c:f>
              <c:strCache>
                <c:ptCount val="1"/>
                <c:pt idx="0">
                  <c:v>НД без субсидии</c:v>
                </c:pt>
              </c:strCache>
            </c:strRef>
          </c:tx>
          <c:dLbls>
            <c:dLbl>
              <c:idx val="0"/>
              <c:layout>
                <c:manualLayout>
                  <c:x val="3.85802469135802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7,4</a:t>
                    </a:r>
                  </a:p>
                </c:rich>
              </c:tx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Sheet1!$I$19:$I$21</c:f>
              <c:numCache>
                <c:formatCode>0.0</c:formatCode>
                <c:ptCount val="3"/>
                <c:pt idx="0">
                  <c:v>7.4099999999999993</c:v>
                </c:pt>
                <c:pt idx="1">
                  <c:v>2.4689999999999941</c:v>
                </c:pt>
                <c:pt idx="2">
                  <c:v>-9.0469999999999988</c:v>
                </c:pt>
              </c:numCache>
            </c:numRef>
          </c:val>
        </c:ser>
        <c:ser>
          <c:idx val="6"/>
          <c:order val="6"/>
          <c:tx>
            <c:strRef>
              <c:f>Sheet1!$J$18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</c:dLbl>
            <c:dLbl>
              <c:idx val="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</c:dLbl>
            <c:dLbl>
              <c:idx val="2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bg-BG"/>
                </a:p>
              </c:txPr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bg-BG"/>
              </a:p>
            </c:txPr>
            <c:showVal val="1"/>
          </c:dLbls>
          <c:cat>
            <c:multiLvlStrRef>
              <c:f>Sheet1!$B$19:$C$21</c:f>
              <c:multiLvlStrCache>
                <c:ptCount val="3"/>
                <c:lvl>
                  <c:pt idx="0">
                    <c:v>10-300</c:v>
                  </c:pt>
                  <c:pt idx="1">
                    <c:v>10-300</c:v>
                  </c:pt>
                  <c:pt idx="2">
                    <c:v>10-300</c:v>
                  </c:pt>
                </c:lvl>
                <c:lvl>
                  <c:pt idx="0">
                    <c:v>Равнинни</c:v>
                  </c:pt>
                  <c:pt idx="1">
                    <c:v>Планински необлагодетелствани</c:v>
                  </c:pt>
                  <c:pt idx="2">
                    <c:v>Други необлагодетелствани</c:v>
                  </c:pt>
                </c:lvl>
              </c:multiLvlStrCache>
            </c:multiLvlStrRef>
          </c:cat>
          <c:val>
            <c:numRef>
              <c:f>Sheet1!$J$19:$J$21</c:f>
              <c:numCache>
                <c:formatCode>0.0</c:formatCode>
                <c:ptCount val="3"/>
                <c:pt idx="0">
                  <c:v>6.1229999999999931</c:v>
                </c:pt>
                <c:pt idx="1">
                  <c:v>23.376000000000001</c:v>
                </c:pt>
                <c:pt idx="2">
                  <c:v>19.407999999999987</c:v>
                </c:pt>
              </c:numCache>
            </c:numRef>
          </c:val>
        </c:ser>
        <c:shape val="cylinder"/>
        <c:axId val="80492032"/>
        <c:axId val="80493568"/>
        <c:axId val="0"/>
      </c:bar3DChart>
      <c:catAx>
        <c:axId val="80492032"/>
        <c:scaling>
          <c:orientation val="minMax"/>
        </c:scaling>
        <c:axPos val="b"/>
        <c:tickLblPos val="low"/>
        <c:txPr>
          <a:bodyPr/>
          <a:lstStyle/>
          <a:p>
            <a:pPr>
              <a:defRPr sz="1200" baseline="0"/>
            </a:pPr>
            <a:endParaRPr lang="bg-BG"/>
          </a:p>
        </c:txPr>
        <c:crossAx val="80493568"/>
        <c:crosses val="autoZero"/>
        <c:auto val="1"/>
        <c:lblAlgn val="ctr"/>
        <c:lblOffset val="100"/>
      </c:catAx>
      <c:valAx>
        <c:axId val="80493568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80492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597258675998842E-3"/>
          <c:y val="0.89781121840219635"/>
          <c:w val="0.95502770487022459"/>
          <c:h val="8.6162072097898432E-2"/>
        </c:manualLayout>
      </c:layout>
      <c:txPr>
        <a:bodyPr/>
        <a:lstStyle/>
        <a:p>
          <a:pPr>
            <a:defRPr sz="1400" baseline="0"/>
          </a:pPr>
          <a:endParaRPr lang="bg-BG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7AD96-DB89-434D-A934-C877E69CFF56}" type="datetimeFigureOut">
              <a:rPr lang="bg-BG" smtClean="0"/>
              <a:pPr/>
              <a:t>1.6.2016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42277-28A0-41CF-968B-C404D0630AC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E6EE2-4C26-450D-9408-1612CD8D84DB}" type="datetimeFigureOut">
              <a:rPr lang="bg-BG" smtClean="0"/>
              <a:pPr/>
              <a:t>1.6.2016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4B79A-445B-4E42-845B-7344C4E1E71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B79A-445B-4E42-845B-7344C4E1E71E}" type="slidenum">
              <a:rPr lang="bg-BG" smtClean="0"/>
              <a:pPr/>
              <a:t>1</a:t>
            </a:fld>
            <a:endParaRPr lang="bg-BG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bg-BG" sz="3000" b="1" dirty="0" smtClean="0"/>
              <a:t/>
            </a:r>
            <a:br>
              <a:rPr lang="bg-BG" sz="3000" b="1" dirty="0" smtClean="0"/>
            </a:br>
            <a:r>
              <a:rPr lang="bg-BG" sz="2200" dirty="0" smtClean="0">
                <a:latin typeface="Bookman Old Style" pitchFamily="18" charset="0"/>
              </a:rPr>
              <a:t>СЕЛСКОСТОПАНСКА АКАДЕМИЯ</a:t>
            </a:r>
            <a:r>
              <a:rPr lang="bg-BG" sz="2700" b="1" dirty="0" smtClean="0">
                <a:latin typeface="Bookman Old Style" pitchFamily="18" charset="0"/>
              </a:rPr>
              <a:t/>
            </a:r>
            <a:br>
              <a:rPr lang="bg-BG" sz="2700" b="1" dirty="0" smtClean="0">
                <a:latin typeface="Bookman Old Style" pitchFamily="18" charset="0"/>
              </a:rPr>
            </a:br>
            <a:r>
              <a:rPr lang="bg-BG" sz="2200" dirty="0" smtClean="0">
                <a:latin typeface="Bookman Old Style" pitchFamily="18" charset="0"/>
              </a:rPr>
              <a:t>ИНСТИТИТУТ ПО АГРАРНА ИКОНОМИКА</a:t>
            </a:r>
            <a:r>
              <a:rPr lang="bg-BG" sz="3000" b="1" dirty="0" smtClean="0"/>
              <a:t/>
            </a:r>
            <a:br>
              <a:rPr lang="bg-BG" sz="3000" b="1" dirty="0" smtClean="0"/>
            </a:br>
            <a:endParaRPr lang="bg-BG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endParaRPr lang="bg-BG" sz="24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ru-RU" b="1" dirty="0" smtClean="0">
                <a:solidFill>
                  <a:schemeClr val="accent6"/>
                </a:solidFill>
                <a:latin typeface="Bookman Old Style" pitchFamily="18" charset="0"/>
              </a:rPr>
              <a:t>ПРОБЛЕМИ НА ЕФЕКТИВНОСТТА НА МЛЕЧНОТО ЖИВОТНОВЪДСТВО В ПЛАНИНСКИТЕ РАЙОНИ</a:t>
            </a:r>
            <a:endParaRPr lang="bg-BG" b="1" i="1" dirty="0" smtClean="0">
              <a:solidFill>
                <a:schemeClr val="accent6"/>
              </a:solidFill>
              <a:latin typeface="Bookman Old Style" pitchFamily="18" charset="0"/>
            </a:endParaRPr>
          </a:p>
          <a:p>
            <a:endParaRPr lang="bg-BG" sz="2400" i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endParaRPr lang="bg-BG" sz="24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bg-BG" sz="2400" i="1" dirty="0" smtClean="0">
                <a:solidFill>
                  <a:srgbClr val="002060"/>
                </a:solidFill>
                <a:latin typeface="Bookman Old Style" pitchFamily="18" charset="0"/>
              </a:rPr>
              <a:t>Проф.д-р Красимира Кънева, Ас. Васил Стойчев</a:t>
            </a:r>
          </a:p>
          <a:p>
            <a:endParaRPr lang="bg-BG" sz="24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bg-BG" sz="24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Конференция „ЕкоМаунтин-2016“</a:t>
            </a:r>
          </a:p>
          <a:p>
            <a:endParaRPr lang="bg-BG" altLang="bg-BG" sz="2400" b="1" i="1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bg-BG" altLang="bg-BG" sz="2400" i="1" dirty="0" smtClean="0">
                <a:solidFill>
                  <a:srgbClr val="002060"/>
                </a:solidFill>
                <a:latin typeface="Bookman Old Style" pitchFamily="18" charset="0"/>
              </a:rPr>
              <a:t>Троян 26 Май 2016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146" y="0"/>
            <a:ext cx="1037854" cy="114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52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Норма на рентабилност в стопанства с размер 10-300 овце майки</a:t>
            </a:r>
            <a:endParaRPr lang="bg-BG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6248400"/>
            <a:ext cx="4032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Източник: Анкета на СЗСИ, МЗХ, 2012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Текущи субсидии в стопанствата с млечни крави </a:t>
            </a:r>
            <a:endParaRPr lang="bg-BG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6096000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Източник:  FADN,</a:t>
            </a:r>
            <a:r>
              <a:rPr lang="en-US" i="1" dirty="0" smtClean="0"/>
              <a:t> EC</a:t>
            </a:r>
            <a:r>
              <a:rPr lang="bg-BG" i="1" dirty="0" smtClean="0"/>
              <a:t>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bg-BG" sz="3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Текущи субсидии средно на стопанство с овце-майки и кози-майки</a:t>
            </a:r>
            <a:endParaRPr lang="bg-BG" sz="3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6172200"/>
            <a:ext cx="2267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i="1" dirty="0" smtClean="0"/>
              <a:t>Източник:  FADN,</a:t>
            </a:r>
            <a:r>
              <a:rPr lang="en-US" i="1" dirty="0" smtClean="0"/>
              <a:t> EC</a:t>
            </a:r>
            <a:r>
              <a:rPr lang="bg-BG" i="1" dirty="0" smtClean="0"/>
              <a:t>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bg-BG" sz="3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Изводи за говедовъдните стопанствата</a:t>
            </a:r>
            <a:endParaRPr lang="bg-BG" sz="3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bg-BG" sz="2800" dirty="0" smtClean="0">
                <a:latin typeface="Bookman Old Style" pitchFamily="18" charset="0"/>
              </a:rPr>
              <a:t>Ефективността расте поради нарасналите субсидии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2800" dirty="0" smtClean="0">
                <a:latin typeface="Bookman Old Style" pitchFamily="18" charset="0"/>
              </a:rPr>
              <a:t>Въпреки ниската продуктивност имат положителен нетен доход и задоволителна рентабилност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2800" dirty="0" smtClean="0">
                <a:latin typeface="Bookman Old Style" pitchFamily="18" charset="0"/>
              </a:rPr>
              <a:t>Освен от националните доплащания получат субсидии и от други </a:t>
            </a:r>
            <a:r>
              <a:rPr lang="bg-BG" sz="2800" smtClean="0">
                <a:latin typeface="Bookman Old Style" pitchFamily="18" charset="0"/>
              </a:rPr>
              <a:t>източници по </a:t>
            </a:r>
            <a:r>
              <a:rPr lang="bg-BG" sz="2800" dirty="0" smtClean="0">
                <a:latin typeface="Bookman Old Style" pitchFamily="18" charset="0"/>
              </a:rPr>
              <a:t>ОСП и ПРСР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2800" dirty="0" smtClean="0">
                <a:latin typeface="Bookman Old Style" pitchFamily="18" charset="0"/>
              </a:rPr>
              <a:t>Стопанствата разположени в планинските райони без субсидии реализират загуби, които се компенсират от по-високото по размер субсидиране</a:t>
            </a:r>
          </a:p>
          <a:p>
            <a:pPr lvl="0"/>
            <a:endParaRPr lang="bg-BG" dirty="0" smtClean="0">
              <a:latin typeface="Bookman Old Style" pitchFamily="18" charset="0"/>
            </a:endParaRPr>
          </a:p>
          <a:p>
            <a:pPr lvl="0"/>
            <a:endParaRPr lang="bg-BG" dirty="0" smtClean="0">
              <a:latin typeface="Bookman Old Style" pitchFamily="18" charset="0"/>
            </a:endParaRPr>
          </a:p>
          <a:p>
            <a:pPr lvl="0"/>
            <a:endParaRPr lang="bg-BG" dirty="0" smtClean="0">
              <a:latin typeface="Bookman Old Style" pitchFamily="18" charset="0"/>
            </a:endParaRPr>
          </a:p>
          <a:p>
            <a:pPr lvl="0"/>
            <a:endParaRPr lang="bg-BG" dirty="0" smtClean="0">
              <a:latin typeface="Bookman Old Style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Изводи за овцевъдните стопанства</a:t>
            </a:r>
            <a:endParaRPr lang="bg-BG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Bookman Old Style" pitchFamily="18" charset="0"/>
              </a:rPr>
              <a:t>Повишава се нетният доход без субсидии, а със субсидии достига нивото на говедовъдните стопанства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2400" dirty="0" smtClean="0">
                <a:latin typeface="Bookman Old Style" pitchFamily="18" charset="0"/>
              </a:rPr>
              <a:t>Стопанствата в планинските райони имат положителен нетен доход без субсидии. В резултат на значително по-високото субсидиране, те реализират и най-висок нетен доход. 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2400" dirty="0" smtClean="0">
                <a:latin typeface="Bookman Old Style" pitchFamily="18" charset="0"/>
              </a:rPr>
              <a:t>Размерът на субсидиите ускорено нараства поради  увеличаващия се брой на източниците на субсидиране. Донатрупване и припокриване на субсидиите затруднява оценката на ефекта от използването им, както при овцевъдните, така и при говедовъдните стопанства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791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bg-BG" sz="3600" dirty="0" smtClean="0">
                <a:latin typeface="Bookman Old Style" pitchFamily="18" charset="0"/>
              </a:rPr>
              <a:t>БЛАГОДАРЯ ЗА ВНИМАНИЕТО !</a:t>
            </a:r>
            <a:endParaRPr lang="bg-BG" sz="3600" dirty="0">
              <a:latin typeface="Bookman Old Style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33400"/>
            <a:ext cx="7772400" cy="41148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1026" name="Picture 2" descr="C:\Users\User\Pictures\Picasa\Експортирани файлове\Presentation Troian\Khalid-Cows-Lambs-in-Pasture-590x3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Съдържание</a:t>
            </a:r>
            <a:endParaRPr lang="bg-BG" sz="4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Bookman Old Style" pitchFamily="18" charset="0"/>
              </a:rPr>
              <a:t>Икономическа ефективност в млечното животновъдството за страната</a:t>
            </a:r>
          </a:p>
          <a:p>
            <a:pPr>
              <a:buFont typeface="Wingdings" pitchFamily="2" charset="2"/>
              <a:buChar char="Ø"/>
            </a:pPr>
            <a:endParaRPr lang="bg-BG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Bookman Old Style" pitchFamily="18" charset="0"/>
              </a:rPr>
              <a:t>Икономическа ефективност в млечното </a:t>
            </a:r>
            <a:r>
              <a:rPr lang="bg-BG" smtClean="0">
                <a:latin typeface="Bookman Old Style" pitchFamily="18" charset="0"/>
              </a:rPr>
              <a:t>животновъдство по райони - според </a:t>
            </a:r>
            <a:r>
              <a:rPr lang="bg-BG" dirty="0" smtClean="0">
                <a:latin typeface="Bookman Old Style" pitchFamily="18" charset="0"/>
              </a:rPr>
              <a:t>местоположението </a:t>
            </a:r>
          </a:p>
          <a:p>
            <a:pPr>
              <a:buFont typeface="Wingdings" pitchFamily="2" charset="2"/>
              <a:buChar char="Ø"/>
            </a:pPr>
            <a:endParaRPr lang="bg-BG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Bookman Old Style" pitchFamily="18" charset="0"/>
              </a:rPr>
              <a:t>Източници на субсидиране</a:t>
            </a:r>
          </a:p>
          <a:p>
            <a:pPr>
              <a:buFont typeface="Wingdings" pitchFamily="2" charset="2"/>
              <a:buChar char="Ø"/>
            </a:pPr>
            <a:endParaRPr lang="bg-BG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Bookman Old Style" pitchFamily="18" charset="0"/>
              </a:rPr>
              <a:t>Изводи</a:t>
            </a:r>
            <a:endParaRPr lang="bg-BG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r>
              <a:rPr lang="bg-BG" sz="3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Динамика на БП и разходите за периода 2007-2013</a:t>
            </a:r>
            <a:endParaRPr lang="bg-BG" sz="3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3999"/>
          <a:ext cx="4419600" cy="441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800600" y="1447800"/>
          <a:ext cx="4114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096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6096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990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Стопанства с млечни крави</a:t>
            </a:r>
            <a:endParaRPr lang="bg-BG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990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Стопанства с овце-майки</a:t>
            </a:r>
            <a:endParaRPr lang="bg-BG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Себестойност на Брутната продукция</a:t>
            </a:r>
            <a:endParaRPr lang="bg-BG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441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648200" y="1600200"/>
          <a:ext cx="4267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62484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  <p:sp>
        <p:nvSpPr>
          <p:cNvPr id="7" name="Rectangle 6"/>
          <p:cNvSpPr/>
          <p:nvPr/>
        </p:nvSpPr>
        <p:spPr>
          <a:xfrm>
            <a:off x="533400" y="1143000"/>
            <a:ext cx="2912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 smtClean="0"/>
              <a:t>Стопанства с млечни крави</a:t>
            </a:r>
            <a:endParaRPr lang="bg-BG" b="1" dirty="0"/>
          </a:p>
        </p:txBody>
      </p:sp>
      <p:sp>
        <p:nvSpPr>
          <p:cNvPr id="8" name="Rectangle 7"/>
          <p:cNvSpPr/>
          <p:nvPr/>
        </p:nvSpPr>
        <p:spPr>
          <a:xfrm>
            <a:off x="5029200" y="1143000"/>
            <a:ext cx="269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 smtClean="0"/>
              <a:t>Стопанства с овце-майки</a:t>
            </a:r>
            <a:endParaRPr lang="bg-BG" b="1" dirty="0"/>
          </a:p>
        </p:txBody>
      </p:sp>
      <p:sp>
        <p:nvSpPr>
          <p:cNvPr id="10" name="Rectangle 9"/>
          <p:cNvSpPr/>
          <p:nvPr/>
        </p:nvSpPr>
        <p:spPr>
          <a:xfrm>
            <a:off x="4800600" y="6248400"/>
            <a:ext cx="2161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Нетен доход със и без субсидии</a:t>
            </a:r>
            <a:endParaRPr lang="bg-BG" sz="36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4572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724400" y="1524000"/>
          <a:ext cx="419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990600"/>
            <a:ext cx="2912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 smtClean="0"/>
              <a:t>Стопанства с млечни крави</a:t>
            </a:r>
            <a:endParaRPr lang="bg-BG" b="1" dirty="0"/>
          </a:p>
        </p:txBody>
      </p:sp>
      <p:sp>
        <p:nvSpPr>
          <p:cNvPr id="7" name="Rectangle 6"/>
          <p:cNvSpPr/>
          <p:nvPr/>
        </p:nvSpPr>
        <p:spPr>
          <a:xfrm>
            <a:off x="5029200" y="990600"/>
            <a:ext cx="327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Стопанства с овце-майки</a:t>
            </a:r>
            <a:endParaRPr lang="bg-BG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6019800"/>
            <a:ext cx="266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  <p:sp>
        <p:nvSpPr>
          <p:cNvPr id="9" name="Rectangle 8"/>
          <p:cNvSpPr/>
          <p:nvPr/>
        </p:nvSpPr>
        <p:spPr>
          <a:xfrm>
            <a:off x="5105400" y="5943600"/>
            <a:ext cx="297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Източник: FADN, EC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417638"/>
          </a:xfrm>
        </p:spPr>
        <p:txBody>
          <a:bodyPr>
            <a:noAutofit/>
          </a:bodyPr>
          <a:lstStyle/>
          <a:p>
            <a:r>
              <a:rPr lang="bg-BG" sz="3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Себестойност на тон краве мляко в България и избрани страни от ЕС, лева</a:t>
            </a:r>
            <a:endParaRPr lang="bg-BG" sz="3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447799"/>
          <a:ext cx="8686800" cy="5256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043"/>
                <a:gridCol w="1173892"/>
                <a:gridCol w="1173892"/>
                <a:gridCol w="1486930"/>
                <a:gridCol w="978243"/>
                <a:gridCol w="1447800"/>
              </a:tblGrid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9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Calibri"/>
                          <a:ea typeface="Calibri"/>
                          <a:cs typeface="Times New Roman"/>
                        </a:rPr>
                        <a:t>България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Calibri"/>
                          <a:ea typeface="Calibri"/>
                          <a:cs typeface="Times New Roman"/>
                        </a:rPr>
                        <a:t>Унгария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Calibri"/>
                          <a:ea typeface="Calibri"/>
                          <a:cs typeface="Times New Roman"/>
                        </a:rPr>
                        <a:t>Чехия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Calibri"/>
                          <a:ea typeface="Calibri"/>
                          <a:cs typeface="Times New Roman"/>
                        </a:rPr>
                        <a:t>Румъния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Calibri"/>
                          <a:ea typeface="Calibri"/>
                          <a:cs typeface="Times New Roman"/>
                        </a:rPr>
                        <a:t>Италия</a:t>
                      </a:r>
                    </a:p>
                  </a:txBody>
                  <a:tcPr marL="68580" marR="68580" marT="0" marB="0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Млечни </a:t>
                      </a: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крави - ЖЕ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36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Arial"/>
                          <a:ea typeface="Calibri"/>
                          <a:cs typeface="Times New Roman"/>
                        </a:rPr>
                        <a:t>139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latin typeface="Arial"/>
                          <a:ea typeface="Calibri"/>
                          <a:cs typeface="Times New Roman"/>
                        </a:rPr>
                        <a:t>45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Фур.площ </a:t>
                      </a: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на ЖЕ - ха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Arial"/>
                          <a:ea typeface="Calibri"/>
                          <a:cs typeface="Times New Roman"/>
                        </a:rPr>
                        <a:t>0.61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1.23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latin typeface="Arial"/>
                          <a:ea typeface="Calibri"/>
                          <a:cs typeface="Times New Roman"/>
                        </a:rPr>
                        <a:t>1.85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latin typeface="Arial"/>
                          <a:ea typeface="Calibri"/>
                          <a:cs typeface="Times New Roman"/>
                        </a:rPr>
                        <a:t>0.72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latin typeface="Arial"/>
                          <a:ea typeface="Calibri"/>
                          <a:cs typeface="Times New Roman"/>
                        </a:rPr>
                        <a:t>0.48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Продуктивност </a:t>
                      </a:r>
                      <a:r>
                        <a:rPr lang="bg-BG" sz="14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bg-BG" sz="1400" kern="1400" baseline="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кг/крава</a:t>
                      </a:r>
                      <a:endParaRPr lang="bg-BG" sz="14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3,188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kern="1400" baseline="0" dirty="0" smtClean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6,749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kern="1400" baseline="0" dirty="0" smtClean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7,073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3,405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6,738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Цена</a:t>
                      </a:r>
                      <a:endParaRPr lang="bg-BG" sz="14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632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649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651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640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874</a:t>
                      </a:r>
                      <a:endParaRPr lang="bg-BG" sz="1600" kern="14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Подпомагане, национални помощи 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47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51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Разходи</a:t>
                      </a: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, общо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618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808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819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346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575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Нетен доход без подпомагане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-158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-168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293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158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400" kern="1400" baseline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Нетен </a:t>
                      </a: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доход с подпомагане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-108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-155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293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160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0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Норма на рентабилност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1400" kern="1400" baseline="0" dirty="0">
                          <a:latin typeface="Arial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bg-BG" sz="1400" kern="1400" baseline="0" dirty="0" smtClean="0">
                          <a:latin typeface="Arial"/>
                          <a:ea typeface="Calibri"/>
                          <a:cs typeface="Times New Roman"/>
                        </a:rPr>
                        <a:t>% подпомагане,</a:t>
                      </a:r>
                      <a:endParaRPr lang="bg-BG" sz="14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10%</a:t>
                      </a:r>
                      <a:endParaRPr lang="bg-BG" sz="1600" kern="14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-13%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-19%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85%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kern="1400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28%</a:t>
                      </a:r>
                      <a:endParaRPr lang="bg-BG" sz="1600" kern="14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36638"/>
          </a:xfrm>
        </p:spPr>
        <p:txBody>
          <a:bodyPr>
            <a:normAutofit fontScale="90000"/>
          </a:bodyPr>
          <a:lstStyle/>
          <a:p>
            <a:r>
              <a:rPr lang="bg-BG" sz="33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Структура на БП в стопанства с млечни крави с размер 10-50 крави, 2012 г.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763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324600"/>
            <a:ext cx="3598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600" i="1" dirty="0" smtClean="0"/>
              <a:t>Източник: Анкета на СЗСИ, МЗХ, 2012</a:t>
            </a: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bg-BG" sz="30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Рентабилност в стопанствата с млечни крави с размер 10-50 крави, 2012 г.</a:t>
            </a:r>
            <a:endParaRPr lang="bg-BG" sz="30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6324600"/>
            <a:ext cx="40852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i="1" dirty="0" smtClean="0"/>
              <a:t>Източник: Анкета на СЗСИ, МЗХ, 2012 </a:t>
            </a:r>
            <a:endParaRPr lang="bg-BG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Структура на БП в стопанства с размер 10-300 овце-майки </a:t>
            </a:r>
            <a:endParaRPr lang="bg-BG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09600" y="6248400"/>
            <a:ext cx="4032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i="1" dirty="0" smtClean="0"/>
              <a:t>Източник: Анкета на СЗСИ, МЗХ, 2012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518</Words>
  <Application>Microsoft Office PowerPoint</Application>
  <PresentationFormat>On-screen Show (4:3)</PresentationFormat>
  <Paragraphs>164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СЕЛСКОСТОПАНСКА АКАДЕМИЯ ИНСТИТИТУТ ПО АГРАРНА ИКОНОМИКА </vt:lpstr>
      <vt:lpstr>Съдържание</vt:lpstr>
      <vt:lpstr>Динамика на БП и разходите за периода 2007-2013</vt:lpstr>
      <vt:lpstr>Себестойност на Брутната продукция</vt:lpstr>
      <vt:lpstr>Нетен доход със и без субсидии</vt:lpstr>
      <vt:lpstr>Себестойност на тон краве мляко в България и избрани страни от ЕС, лева</vt:lpstr>
      <vt:lpstr>Структура на БП в стопанства с млечни крави с размер 10-50 крави, 2012 г. </vt:lpstr>
      <vt:lpstr>Рентабилност в стопанствата с млечни крави с размер 10-50 крави, 2012 г.</vt:lpstr>
      <vt:lpstr>Структура на БП в стопанства с размер 10-300 овце-майки </vt:lpstr>
      <vt:lpstr>Норма на рентабилност в стопанства с размер 10-300 овце майки</vt:lpstr>
      <vt:lpstr>Текущи субсидии в стопанствата с млечни крави </vt:lpstr>
      <vt:lpstr>Текущи субсидии средно на стопанство с овце-майки и кози-майки</vt:lpstr>
      <vt:lpstr>Изводи за говедовъдните стопанствата</vt:lpstr>
      <vt:lpstr>Изводи за овцевъдните стопанства</vt:lpstr>
      <vt:lpstr>БЛАГОДАРЯ ЗА ВНИМАНИЕТО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СЕЛСКОСТОПАНСКА АКАДЕМИЯ ИНСТИТИТУТ ПО АГРАРНА ИКОНОМИКА</dc:title>
  <dc:creator>User</dc:creator>
  <cp:lastModifiedBy>User</cp:lastModifiedBy>
  <cp:revision>131</cp:revision>
  <dcterms:created xsi:type="dcterms:W3CDTF">2006-08-16T00:00:00Z</dcterms:created>
  <dcterms:modified xsi:type="dcterms:W3CDTF">2016-06-01T11:06:49Z</dcterms:modified>
</cp:coreProperties>
</file>